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8" r:id="rId3"/>
    <p:sldId id="257" r:id="rId4"/>
    <p:sldId id="289" r:id="rId5"/>
    <p:sldId id="290" r:id="rId6"/>
    <p:sldId id="294" r:id="rId7"/>
    <p:sldId id="291" r:id="rId8"/>
    <p:sldId id="292" r:id="rId9"/>
    <p:sldId id="295" r:id="rId10"/>
    <p:sldId id="293" r:id="rId11"/>
    <p:sldId id="296" r:id="rId12"/>
    <p:sldId id="297" r:id="rId13"/>
    <p:sldId id="302" r:id="rId14"/>
    <p:sldId id="299" r:id="rId15"/>
    <p:sldId id="303" r:id="rId16"/>
    <p:sldId id="304" r:id="rId17"/>
    <p:sldId id="347" r:id="rId18"/>
    <p:sldId id="349" r:id="rId19"/>
    <p:sldId id="305" r:id="rId20"/>
    <p:sldId id="306" r:id="rId21"/>
    <p:sldId id="307" r:id="rId22"/>
    <p:sldId id="311" r:id="rId23"/>
    <p:sldId id="312" r:id="rId24"/>
    <p:sldId id="314" r:id="rId25"/>
    <p:sldId id="313" r:id="rId26"/>
    <p:sldId id="315" r:id="rId27"/>
    <p:sldId id="308" r:id="rId28"/>
    <p:sldId id="316" r:id="rId29"/>
    <p:sldId id="317" r:id="rId30"/>
    <p:sldId id="331" r:id="rId31"/>
    <p:sldId id="318" r:id="rId32"/>
    <p:sldId id="319" r:id="rId33"/>
    <p:sldId id="320" r:id="rId34"/>
    <p:sldId id="321" r:id="rId35"/>
    <p:sldId id="348" r:id="rId36"/>
    <p:sldId id="323" r:id="rId37"/>
    <p:sldId id="324" r:id="rId38"/>
    <p:sldId id="325" r:id="rId39"/>
    <p:sldId id="326" r:id="rId40"/>
    <p:sldId id="327" r:id="rId41"/>
    <p:sldId id="332" r:id="rId42"/>
    <p:sldId id="309" r:id="rId43"/>
    <p:sldId id="338" r:id="rId44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CC2"/>
    <a:srgbClr val="E54B81"/>
    <a:srgbClr val="F2F2F2"/>
    <a:srgbClr val="FFFF99"/>
    <a:srgbClr val="FFFFCC"/>
    <a:srgbClr val="E1E0BE"/>
    <a:srgbClr val="0000FF"/>
    <a:srgbClr val="FF00FF"/>
    <a:srgbClr val="66FF66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 autoAdjust="0"/>
    <p:restoredTop sz="94072" autoAdjust="0"/>
  </p:normalViewPr>
  <p:slideViewPr>
    <p:cSldViewPr showGuides="1">
      <p:cViewPr>
        <p:scale>
          <a:sx n="150" d="100"/>
          <a:sy n="150" d="100"/>
        </p:scale>
        <p:origin x="-750" y="-174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pPr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532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45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5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3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5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6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9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3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8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299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2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cEWhoXyR8Q&amp;t=9s" TargetMode="External"/><Relationship Id="rId2" Type="http://schemas.openxmlformats.org/officeDocument/2006/relationships/hyperlink" Target="https://github.com/class8/zzang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067944" y="1647046"/>
            <a:ext cx="4926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ko-KR" altLang="en-US" sz="40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원단 주문관리 시스템</a:t>
            </a:r>
            <a:endParaRPr lang="zh-CN" altLang="en-US" sz="40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5304470" y="2354931"/>
            <a:ext cx="3516002" cy="1889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CLIENT: 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동대문종합시장 샛별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</a:t>
            </a:r>
            <a:r>
              <a:rPr lang="en-US" altLang="ko-KR" sz="12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076056" y="2365252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259"/>
          <p:cNvSpPr>
            <a:spLocks noChangeArrowheads="1"/>
          </p:cNvSpPr>
          <p:nvPr/>
        </p:nvSpPr>
        <p:spPr bwMode="auto">
          <a:xfrm>
            <a:off x="4211960" y="3507060"/>
            <a:ext cx="307104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융합소프트웨어 개발자 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6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회</a:t>
            </a:r>
            <a:endParaRPr lang="en-US" altLang="ko-KR" sz="1200" b="1" cap="all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교육생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최진우</a:t>
            </a:r>
            <a:r>
              <a:rPr lang="en-US" altLang="ko-KR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  &amp;  </a:t>
            </a:r>
            <a:r>
              <a:rPr lang="ko-KR" altLang="en-US" sz="1200" b="1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황제선</a:t>
            </a:r>
            <a:endParaRPr lang="zh-CN" altLang="en-US" sz="12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746151" y="382317"/>
            <a:ext cx="49236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sp>
        <p:nvSpPr>
          <p:cNvPr id="5" name="Rectangle 30"/>
          <p:cNvSpPr>
            <a:spLocks noChangeArrowheads="1"/>
          </p:cNvSpPr>
          <p:nvPr/>
        </p:nvSpPr>
        <p:spPr bwMode="auto">
          <a:xfrm>
            <a:off x="1374219" y="266700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 </a:t>
            </a:r>
            <a:endParaRPr lang="zh-CN" altLang="en-US" sz="10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302211" y="482724"/>
            <a:ext cx="283774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개발기간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6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1600" b="1" dirty="0">
                <a:solidFill>
                  <a:schemeClr val="tx2"/>
                </a:solidFill>
              </a:rPr>
              <a:t>따른 구체적 일정 </a:t>
            </a:r>
            <a:endParaRPr lang="zh-CN" altLang="en-US" sz="1600" b="1" dirty="0">
              <a:solidFill>
                <a:schemeClr val="tx2"/>
              </a:solidFill>
            </a:endParaRPr>
          </a:p>
        </p:txBody>
      </p:sp>
      <p:grpSp>
        <p:nvGrpSpPr>
          <p:cNvPr id="18" name="组合 5"/>
          <p:cNvGrpSpPr/>
          <p:nvPr/>
        </p:nvGrpSpPr>
        <p:grpSpPr>
          <a:xfrm>
            <a:off x="192725" y="59932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19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0" name="直接连接符 7"/>
            <p:cNvCxnSpPr>
              <a:stCxn id="21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02" y="1042639"/>
            <a:ext cx="8638178" cy="39045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563888" y="528411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개발기간</a:t>
            </a:r>
            <a:r>
              <a:rPr lang="en-US" altLang="ko-KR" sz="2400" b="1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en-US" altLang="ko-KR" sz="2400" b="1" dirty="0" smtClean="0">
                <a:solidFill>
                  <a:srgbClr val="002060"/>
                </a:solidFill>
                <a:latin typeface="+mj-ea"/>
                <a:ea typeface="+mj-ea"/>
              </a:rPr>
              <a:t>2019: 05.14 – 06. 05</a:t>
            </a:r>
          </a:p>
        </p:txBody>
      </p:sp>
    </p:spTree>
    <p:extLst>
      <p:ext uri="{BB962C8B-B14F-4D97-AF65-F5344CB8AC3E}">
        <p14:creationId xmlns:p14="http://schemas.microsoft.com/office/powerpoint/2010/main" val="32430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개발환경</a:t>
            </a:r>
            <a:endParaRPr lang="zh-CN" altLang="en-US" sz="1600" b="1" dirty="0">
              <a:solidFill>
                <a:srgbClr val="FFC000"/>
              </a:solidFill>
              <a:latin typeface="HY헤드라인M" panose="02030600000101010101" pitchFamily="18" charset="-127"/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프로그램 개발을 위한 도구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C000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FFC000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/>
          <p:cNvGrpSpPr/>
          <p:nvPr/>
        </p:nvGrpSpPr>
        <p:grpSpPr>
          <a:xfrm>
            <a:off x="194233" y="99795"/>
            <a:ext cx="4564175" cy="866080"/>
            <a:chOff x="194233" y="99795"/>
            <a:chExt cx="45641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C000"/>
                  </a:solidFill>
                  <a:latin typeface="Impact" pitchFamily="34" charset="0"/>
                  <a:ea typeface="迷你简汉真广标" pitchFamily="49" charset="-122"/>
                </a:rPr>
                <a:t>04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C000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200" b="1" dirty="0" smtClean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</a:t>
              </a:r>
              <a:endParaRPr lang="zh-CN" altLang="en-US" sz="1200" b="1" dirty="0">
                <a:solidFill>
                  <a:srgbClr val="FFC000"/>
                </a:solidFill>
                <a:latin typeface="HY헤드라인M" panose="02030600000101010101" pitchFamily="18" charset="-127"/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5282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프로그램 개발을 위한 도구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C000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직사각형 5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直接连接符 58"/>
          <p:cNvCxnSpPr/>
          <p:nvPr/>
        </p:nvCxnSpPr>
        <p:spPr>
          <a:xfrm flipH="1">
            <a:off x="5933555" y="3390276"/>
            <a:ext cx="45958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59"/>
          <p:cNvGrpSpPr>
            <a:grpSpLocks/>
          </p:cNvGrpSpPr>
          <p:nvPr/>
        </p:nvGrpSpPr>
        <p:grpSpPr bwMode="auto">
          <a:xfrm flipH="1" flipV="1">
            <a:off x="4758408" y="4292770"/>
            <a:ext cx="771525" cy="146447"/>
            <a:chOff x="4255294" y="1661160"/>
            <a:chExt cx="1505426" cy="262890"/>
          </a:xfrm>
        </p:grpSpPr>
        <p:cxnSp>
          <p:nvCxnSpPr>
            <p:cNvPr id="63" name="直接连接符 60"/>
            <p:cNvCxnSpPr/>
            <p:nvPr/>
          </p:nvCxnSpPr>
          <p:spPr>
            <a:xfrm flipH="1" flipV="1">
              <a:off x="5409919" y="1661160"/>
              <a:ext cx="350801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1"/>
            <p:cNvCxnSpPr/>
            <p:nvPr/>
          </p:nvCxnSpPr>
          <p:spPr>
            <a:xfrm flipH="1">
              <a:off x="4255294" y="1663297"/>
              <a:ext cx="1156948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2"/>
          <p:cNvCxnSpPr/>
          <p:nvPr/>
        </p:nvCxnSpPr>
        <p:spPr>
          <a:xfrm flipH="1">
            <a:off x="2370779" y="3403373"/>
            <a:ext cx="694561" cy="141305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3"/>
          <p:cNvCxnSpPr/>
          <p:nvPr/>
        </p:nvCxnSpPr>
        <p:spPr>
          <a:xfrm flipH="1">
            <a:off x="2606948" y="2374673"/>
            <a:ext cx="45839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4"/>
          <p:cNvGrpSpPr>
            <a:grpSpLocks/>
          </p:cNvGrpSpPr>
          <p:nvPr/>
        </p:nvGrpSpPr>
        <p:grpSpPr bwMode="auto">
          <a:xfrm>
            <a:off x="3343946" y="1223339"/>
            <a:ext cx="910828" cy="197644"/>
            <a:chOff x="4255294" y="1661160"/>
            <a:chExt cx="1505426" cy="262890"/>
          </a:xfrm>
        </p:grpSpPr>
        <p:cxnSp>
          <p:nvCxnSpPr>
            <p:cNvPr id="68" name="直接连接符 65"/>
            <p:cNvCxnSpPr/>
            <p:nvPr/>
          </p:nvCxnSpPr>
          <p:spPr>
            <a:xfrm flipH="1" flipV="1">
              <a:off x="5410438" y="1661160"/>
              <a:ext cx="350282" cy="26289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6"/>
            <p:cNvCxnSpPr/>
            <p:nvPr/>
          </p:nvCxnSpPr>
          <p:spPr>
            <a:xfrm flipH="1">
              <a:off x="4255294" y="1664327"/>
              <a:ext cx="1157112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7"/>
          <p:cNvGrpSpPr>
            <a:grpSpLocks/>
          </p:cNvGrpSpPr>
          <p:nvPr/>
        </p:nvGrpSpPr>
        <p:grpSpPr bwMode="auto">
          <a:xfrm>
            <a:off x="5042967" y="1990102"/>
            <a:ext cx="902494" cy="777478"/>
            <a:chOff x="684276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71" name="六边形 68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文本框 43"/>
            <p:cNvSpPr txBox="1">
              <a:spLocks noChangeArrowheads="1"/>
            </p:cNvSpPr>
            <p:nvPr/>
          </p:nvSpPr>
          <p:spPr bwMode="auto">
            <a:xfrm>
              <a:off x="7024262" y="2809107"/>
              <a:ext cx="820725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02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73" name="组合 70"/>
          <p:cNvGrpSpPr>
            <a:grpSpLocks/>
          </p:cNvGrpSpPr>
          <p:nvPr/>
        </p:nvGrpSpPr>
        <p:grpSpPr bwMode="auto">
          <a:xfrm>
            <a:off x="4054748" y="1420983"/>
            <a:ext cx="903685" cy="777478"/>
            <a:chOff x="5525852" y="1879080"/>
            <a:chExt cx="1203960" cy="1051560"/>
          </a:xfrm>
          <a:solidFill>
            <a:srgbClr val="E54B81"/>
          </a:solidFill>
        </p:grpSpPr>
        <p:sp>
          <p:nvSpPr>
            <p:cNvPr id="74" name="六边形 71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44"/>
            <p:cNvSpPr txBox="1"/>
            <p:nvPr/>
          </p:nvSpPr>
          <p:spPr>
            <a:xfrm>
              <a:off x="5686062" y="1988683"/>
              <a:ext cx="883538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3"/>
          <p:cNvGrpSpPr>
            <a:grpSpLocks/>
          </p:cNvGrpSpPr>
          <p:nvPr/>
        </p:nvGrpSpPr>
        <p:grpSpPr bwMode="auto">
          <a:xfrm>
            <a:off x="5031061" y="3006895"/>
            <a:ext cx="902494" cy="777478"/>
            <a:chOff x="6842760" y="4008870"/>
            <a:chExt cx="1203960" cy="1051560"/>
          </a:xfrm>
          <a:solidFill>
            <a:srgbClr val="E54B81"/>
          </a:solidFill>
        </p:grpSpPr>
        <p:sp>
          <p:nvSpPr>
            <p:cNvPr id="77" name="六边形 74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文本框 45"/>
            <p:cNvSpPr txBox="1"/>
            <p:nvPr/>
          </p:nvSpPr>
          <p:spPr>
            <a:xfrm>
              <a:off x="6980946" y="4118473"/>
              <a:ext cx="927589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9" name="组合 76"/>
          <p:cNvGrpSpPr>
            <a:grpSpLocks/>
          </p:cNvGrpSpPr>
          <p:nvPr/>
        </p:nvGrpSpPr>
        <p:grpSpPr bwMode="auto">
          <a:xfrm>
            <a:off x="3065339" y="3018801"/>
            <a:ext cx="903684" cy="777478"/>
            <a:chOff x="4206240" y="4008870"/>
            <a:chExt cx="1203960" cy="1051560"/>
          </a:xfrm>
          <a:solidFill>
            <a:srgbClr val="E54B81"/>
          </a:solidFill>
        </p:grpSpPr>
        <p:sp>
          <p:nvSpPr>
            <p:cNvPr id="80" name="六边形 77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文本框 46"/>
            <p:cNvSpPr txBox="1"/>
            <p:nvPr/>
          </p:nvSpPr>
          <p:spPr>
            <a:xfrm>
              <a:off x="4398175" y="4118473"/>
              <a:ext cx="820090" cy="862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49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79"/>
          <p:cNvGrpSpPr>
            <a:grpSpLocks/>
          </p:cNvGrpSpPr>
          <p:nvPr/>
        </p:nvGrpSpPr>
        <p:grpSpPr bwMode="auto">
          <a:xfrm>
            <a:off x="3065339" y="1990102"/>
            <a:ext cx="903684" cy="777478"/>
            <a:chOff x="4206240" y="263727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3" name="六边形 80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文本框 47"/>
            <p:cNvSpPr txBox="1">
              <a:spLocks noChangeArrowheads="1"/>
            </p:cNvSpPr>
            <p:nvPr/>
          </p:nvSpPr>
          <p:spPr bwMode="auto">
            <a:xfrm>
              <a:off x="4387743" y="2809107"/>
              <a:ext cx="820724" cy="739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06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grpSp>
        <p:nvGrpSpPr>
          <p:cNvPr id="85" name="组合 82"/>
          <p:cNvGrpSpPr>
            <a:grpSpLocks/>
          </p:cNvGrpSpPr>
          <p:nvPr/>
        </p:nvGrpSpPr>
        <p:grpSpPr bwMode="auto">
          <a:xfrm>
            <a:off x="4054748" y="3535549"/>
            <a:ext cx="903685" cy="778653"/>
            <a:chOff x="5525852" y="4683240"/>
            <a:chExt cx="1203960" cy="1051560"/>
          </a:xfrm>
          <a:solidFill>
            <a:schemeClr val="accent5">
              <a:lumMod val="50000"/>
            </a:schemeClr>
          </a:solidFill>
        </p:grpSpPr>
        <p:sp>
          <p:nvSpPr>
            <p:cNvPr id="86" name="六边形 83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文本框 48"/>
            <p:cNvSpPr txBox="1">
              <a:spLocks noChangeArrowheads="1"/>
            </p:cNvSpPr>
            <p:nvPr/>
          </p:nvSpPr>
          <p:spPr bwMode="auto">
            <a:xfrm>
              <a:off x="5693281" y="4855078"/>
              <a:ext cx="820723" cy="737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ea typeface="微软雅黑" pitchFamily="34" charset="-122"/>
                  <a:cs typeface="Arial" charset="0"/>
                </a:rPr>
                <a:t>04</a:t>
              </a:r>
              <a:endParaRPr lang="zh-CN" altLang="en-US" sz="3000" baseline="-3000" dirty="0">
                <a:solidFill>
                  <a:srgbClr val="E7E7E7"/>
                </a:solidFill>
                <a:ea typeface="微软雅黑" pitchFamily="34" charset="-122"/>
                <a:cs typeface="Arial" charset="0"/>
              </a:endParaRPr>
            </a:p>
          </p:txBody>
        </p:sp>
      </p:grpSp>
      <p:sp>
        <p:nvSpPr>
          <p:cNvPr id="89" name="六边形 86"/>
          <p:cNvSpPr/>
          <p:nvPr/>
        </p:nvSpPr>
        <p:spPr bwMode="auto">
          <a:xfrm>
            <a:off x="3798764" y="2269898"/>
            <a:ext cx="1415653" cy="1194197"/>
          </a:xfrm>
          <a:prstGeom prst="hexagon">
            <a:avLst/>
          </a:prstGeom>
          <a:solidFill>
            <a:srgbClr val="C09C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09" name="组合 106"/>
          <p:cNvGrpSpPr>
            <a:grpSpLocks/>
          </p:cNvGrpSpPr>
          <p:nvPr/>
        </p:nvGrpSpPr>
        <p:grpSpPr bwMode="auto">
          <a:xfrm flipH="1">
            <a:off x="5741864" y="1792458"/>
            <a:ext cx="663178" cy="196453"/>
            <a:chOff x="4255294" y="1661160"/>
            <a:chExt cx="1505426" cy="262890"/>
          </a:xfrm>
        </p:grpSpPr>
        <p:cxnSp>
          <p:nvCxnSpPr>
            <p:cNvPr id="110" name="直接连接符 107"/>
            <p:cNvCxnSpPr/>
            <p:nvPr/>
          </p:nvCxnSpPr>
          <p:spPr>
            <a:xfrm flipH="1" flipV="1">
              <a:off x="5409364" y="1661160"/>
              <a:ext cx="351356" cy="26289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08"/>
            <p:cNvCxnSpPr/>
            <p:nvPr/>
          </p:nvCxnSpPr>
          <p:spPr>
            <a:xfrm flipH="1">
              <a:off x="4255294" y="1662753"/>
              <a:ext cx="1156773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51" y="2510838"/>
            <a:ext cx="916782" cy="708190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그룹 112"/>
          <p:cNvGrpSpPr/>
          <p:nvPr/>
        </p:nvGrpSpPr>
        <p:grpSpPr>
          <a:xfrm>
            <a:off x="2195736" y="1058788"/>
            <a:ext cx="2465956" cy="729372"/>
            <a:chOff x="8859963" y="4624437"/>
            <a:chExt cx="2465956" cy="729372"/>
          </a:xfrm>
        </p:grpSpPr>
        <p:sp>
          <p:nvSpPr>
            <p:cNvPr id="114" name="TextBox 23"/>
            <p:cNvSpPr txBox="1"/>
            <p:nvPr/>
          </p:nvSpPr>
          <p:spPr>
            <a:xfrm>
              <a:off x="8859963" y="4984477"/>
              <a:ext cx="2465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Oracle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11.2.0.1.0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5" name="TextBox 24"/>
            <p:cNvSpPr txBox="1"/>
            <p:nvPr/>
          </p:nvSpPr>
          <p:spPr>
            <a:xfrm>
              <a:off x="9261939" y="4624437"/>
              <a:ext cx="7072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DBMS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5994476" y="1634852"/>
            <a:ext cx="2465956" cy="1006371"/>
            <a:chOff x="8859963" y="4624437"/>
            <a:chExt cx="2465956" cy="1006371"/>
          </a:xfrm>
        </p:grpSpPr>
        <p:sp>
          <p:nvSpPr>
            <p:cNvPr id="117" name="TextBox 23"/>
            <p:cNvSpPr txBox="1"/>
            <p:nvPr/>
          </p:nvSpPr>
          <p:spPr>
            <a:xfrm>
              <a:off x="8859963" y="4984477"/>
              <a:ext cx="24659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Java8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(1.8.0_201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),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JavaFX(2.4.0.201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..)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8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언어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5148064" y="4227140"/>
            <a:ext cx="2465956" cy="637039"/>
            <a:chOff x="8859963" y="4624437"/>
            <a:chExt cx="2465956" cy="637039"/>
          </a:xfrm>
        </p:grpSpPr>
        <p:sp>
          <p:nvSpPr>
            <p:cNvPr id="120" name="TextBox 23"/>
            <p:cNvSpPr txBox="1"/>
            <p:nvPr/>
          </p:nvSpPr>
          <p:spPr>
            <a:xfrm>
              <a:off x="8859963" y="4984477"/>
              <a:ext cx="246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 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StarUML(version 3.1.0)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TextBox 24"/>
            <p:cNvSpPr txBox="1"/>
            <p:nvPr/>
          </p:nvSpPr>
          <p:spPr>
            <a:xfrm>
              <a:off x="9237687" y="462443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JML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1331640" y="2198461"/>
            <a:ext cx="2465956" cy="973734"/>
            <a:chOff x="8859963" y="4624437"/>
            <a:chExt cx="2465956" cy="973734"/>
          </a:xfrm>
        </p:grpSpPr>
        <p:sp>
          <p:nvSpPr>
            <p:cNvPr id="126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ERwin Data Modeler (7.3.0.1666)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7" name="TextBox 24"/>
            <p:cNvSpPr txBox="1"/>
            <p:nvPr/>
          </p:nvSpPr>
          <p:spPr>
            <a:xfrm>
              <a:off x="9237687" y="4624437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설계 툴 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6036000" y="3243976"/>
            <a:ext cx="2465956" cy="973734"/>
            <a:chOff x="8859963" y="4624437"/>
            <a:chExt cx="2465956" cy="973734"/>
          </a:xfrm>
        </p:grpSpPr>
        <p:sp>
          <p:nvSpPr>
            <p:cNvPr id="130" name="TextBox 23"/>
            <p:cNvSpPr txBox="1"/>
            <p:nvPr/>
          </p:nvSpPr>
          <p:spPr>
            <a:xfrm>
              <a:off x="8859963" y="4984477"/>
              <a:ext cx="2465956" cy="6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Eclipse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IDE 2018-12(4.10.0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SQL Developer 19.1.0.094</a:t>
              </a:r>
              <a:endParaRPr lang="en-GB" altLang="zh-CN" sz="1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1" name="TextBox 24"/>
            <p:cNvSpPr txBox="1"/>
            <p:nvPr/>
          </p:nvSpPr>
          <p:spPr>
            <a:xfrm>
              <a:off x="9261939" y="4624437"/>
              <a:ext cx="1039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개발 도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구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798573" y="3413403"/>
            <a:ext cx="3689859" cy="1237203"/>
            <a:chOff x="8859962" y="4624437"/>
            <a:chExt cx="2732399" cy="1237203"/>
          </a:xfrm>
        </p:grpSpPr>
        <p:sp>
          <p:nvSpPr>
            <p:cNvPr id="133" name="TextBox 23"/>
            <p:cNvSpPr txBox="1"/>
            <p:nvPr/>
          </p:nvSpPr>
          <p:spPr>
            <a:xfrm>
              <a:off x="8859962" y="4984477"/>
              <a:ext cx="2732399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Windows 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7 Professional K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Copyright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ko-KR" altLang="en-US" sz="1200" b="1" i="1" dirty="0">
                  <a:solidFill>
                    <a:schemeClr val="tx2"/>
                  </a:solidFill>
                </a:rPr>
                <a:t>ⓒ </a:t>
              </a:r>
              <a:r>
                <a:rPr lang="ko-KR" altLang="en-US" sz="1200" b="1" i="1" dirty="0" smtClean="0">
                  <a:solidFill>
                    <a:schemeClr val="tx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en-US" altLang="zh-CN" sz="12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2009 Microsoft Corporation</a:t>
              </a:r>
              <a:endParaRPr lang="en-US" altLang="ko-KR" sz="1100" b="1" i="1" dirty="0" smtClean="0">
                <a:solidFill>
                  <a:schemeClr val="tx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100" b="1" i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Service Park 1</a:t>
              </a:r>
              <a:r>
                <a:rPr lang="en-US" altLang="zh-CN" sz="11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endParaRPr lang="en-GB" altLang="zh-CN" sz="11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4" name="TextBox 24"/>
            <p:cNvSpPr txBox="1"/>
            <p:nvPr/>
          </p:nvSpPr>
          <p:spPr>
            <a:xfrm>
              <a:off x="9261939" y="462443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030A0"/>
                  </a:solidFill>
                  <a:ea typeface="微软雅黑" panose="020B0503020204020204" pitchFamily="34" charset="-122"/>
                </a:rPr>
                <a:t>운영체</a:t>
              </a:r>
              <a:r>
                <a:rPr lang="ko-KR" altLang="en-US" sz="1600" b="1" dirty="0">
                  <a:solidFill>
                    <a:srgbClr val="7030A0"/>
                  </a:solidFill>
                  <a:ea typeface="微软雅黑" panose="020B0503020204020204" pitchFamily="34" charset="-122"/>
                </a:rPr>
                <a:t>제</a:t>
              </a:r>
              <a:endParaRPr lang="zh-CN" altLang="en-US" sz="1600" b="1" dirty="0">
                <a:solidFill>
                  <a:srgbClr val="7030A0"/>
                </a:solidFill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4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11960" y="2232402"/>
            <a:ext cx="331152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개체관계도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latin typeface="나눔스퀘어라운드 Bold" pitchFamily="50" charset="-127"/>
                <a:ea typeface="나눔스퀘어라운드 Bold" pitchFamily="50" charset="-127"/>
              </a:rPr>
              <a:t>논리적 모델링</a:t>
            </a:r>
            <a:endParaRPr lang="en-US" altLang="ko-KR" sz="2000" b="1" dirty="0" smtClean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  <a:ea typeface="나눔스퀘어라운드 Bold" pitchFamily="50" charset="-127"/>
              </a:rPr>
              <a:t>물리적 모델링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endParaRPr lang="ko-KR" altLang="en-US" sz="2000" dirty="0">
              <a:solidFill>
                <a:schemeClr val="tx2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rPr>
              <a:t>05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66FF66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66FF66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4">
                    <a:lumMod val="50000"/>
                    <a:lumOff val="50000"/>
                  </a:schemeClr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4372688" y="1824062"/>
            <a:ext cx="9092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66FF66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9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개체관계도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48692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77" y="1097839"/>
            <a:ext cx="8532266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물리적 모델링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3" y="1078826"/>
            <a:ext cx="8516279" cy="37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4863708" y="1062674"/>
            <a:ext cx="29170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</a:t>
            </a:r>
            <a:endParaRPr lang="ko-KR" altLang="en-US" sz="1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0667" y="1645889"/>
            <a:ext cx="352551" cy="612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(1)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58788"/>
            <a:ext cx="3690820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930996"/>
            <a:ext cx="3690820" cy="194421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1" y="1634852"/>
            <a:ext cx="3700841" cy="282119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148064" y="1058788"/>
            <a:ext cx="3690820" cy="1800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56356" y="2934398"/>
            <a:ext cx="299060" cy="644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148064" y="2930996"/>
            <a:ext cx="3690820" cy="1944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02171" y="1645889"/>
            <a:ext cx="3683101" cy="2810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28" y="2055877"/>
            <a:ext cx="3950070" cy="18222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9" y="2042397"/>
            <a:ext cx="3690819" cy="182470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66FF66"/>
                  </a:solidFill>
                  <a:latin typeface="Impact" pitchFamily="34" charset="0"/>
                  <a:ea typeface="迷你简汉真广标" pitchFamily="49" charset="-122"/>
                </a:rPr>
                <a:t>05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66FF66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테이블 명세서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(2)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66FF66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90647" y="410414"/>
              <a:ext cx="724878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 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66FF66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66FF66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93148" y="2066900"/>
            <a:ext cx="3690820" cy="1800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50690" y="2070786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825486" y="2070786"/>
            <a:ext cx="3949412" cy="179631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72000" y="2066900"/>
            <a:ext cx="242458" cy="4138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ko-KR" altLang="en-US" sz="14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8712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3419872" y="1940882"/>
            <a:ext cx="53285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스토리보드</a:t>
            </a: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(Use Case Diagram)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MVC</a:t>
            </a:r>
            <a:r>
              <a:rPr lang="ko-KR" altLang="en-US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파일 구조</a:t>
            </a:r>
            <a:endParaRPr lang="en-US" altLang="ko-KR" sz="2000" b="1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Diagram(Overall)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Class Diagram(Model)</a:t>
            </a:r>
          </a:p>
          <a:p>
            <a:pPr marL="285750" indent="-285750">
              <a:buFontTx/>
              <a:buChar char="-"/>
            </a:pPr>
            <a:r>
              <a:rPr lang="en-US" altLang="ko-KR" sz="2000" b="1" dirty="0">
                <a:latin typeface="나눔스퀘어라운드 Bold" pitchFamily="50" charset="-127"/>
                <a:ea typeface="나눔스퀘어라운드 Bold" pitchFamily="50" charset="-127"/>
              </a:rPr>
              <a:t>Class Diagram(Controller – DAO</a:t>
            </a:r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r>
              <a:rPr lang="en-US" altLang="ko-KR" sz="2000" b="1" dirty="0" smtClean="0">
                <a:latin typeface="나눔스퀘어라운드 Bold" pitchFamily="50" charset="-127"/>
                <a:ea typeface="나눔스퀘어라운드 Bold" pitchFamily="50" charset="-127"/>
              </a:rPr>
              <a:t>-  Class Diagram(Controller – Dialogs)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2123728" y="1577845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rPr>
              <a:t>06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00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2536352" y="-1587"/>
            <a:ext cx="877971" cy="3919254"/>
            <a:chOff x="1775252" y="-1053552"/>
            <a:chExt cx="1045160" cy="4897356"/>
          </a:xfrm>
          <a:solidFill>
            <a:srgbClr val="00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179891" y="1654789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DB </a:t>
            </a:r>
            <a:r>
              <a:rPr lang="ko-KR" altLang="en-US" sz="16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구조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"/>
          <p:cNvGrpSpPr/>
          <p:nvPr/>
        </p:nvGrpSpPr>
        <p:grpSpPr>
          <a:xfrm rot="5400000">
            <a:off x="729443" y="1139358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" name="直接连接符 7"/>
            <p:cNvCxnSpPr>
              <a:stCxn id="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2190703" y="1355173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개발목적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2190703" y="1552941"/>
            <a:ext cx="197364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선정 이유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 목적   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550015" y="1274814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1" name="组合 5"/>
          <p:cNvGrpSpPr/>
          <p:nvPr/>
        </p:nvGrpSpPr>
        <p:grpSpPr>
          <a:xfrm rot="5400000">
            <a:off x="710324" y="1849595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E54B81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6" name="直接连接符 7"/>
            <p:cNvCxnSpPr>
              <a:stCxn id="2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30"/>
          <p:cNvSpPr>
            <a:spLocks noChangeArrowheads="1"/>
          </p:cNvSpPr>
          <p:nvPr/>
        </p:nvSpPr>
        <p:spPr bwMode="auto">
          <a:xfrm>
            <a:off x="2190703" y="2065411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Rectangle 31"/>
          <p:cNvSpPr>
            <a:spLocks noChangeArrowheads="1"/>
          </p:cNvSpPr>
          <p:nvPr/>
        </p:nvSpPr>
        <p:spPr bwMode="auto">
          <a:xfrm>
            <a:off x="2190703" y="2263179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현재 매장의 판매 시스템</a:t>
            </a:r>
            <a:endParaRPr lang="en-US" altLang="ko-KR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매장 상황에 따른 요구사항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1428044" y="198505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02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37" name="组合 5"/>
          <p:cNvGrpSpPr/>
          <p:nvPr/>
        </p:nvGrpSpPr>
        <p:grpSpPr>
          <a:xfrm rot="5400000">
            <a:off x="729443" y="2579517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41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4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4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51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42" name="直接连接符 7"/>
            <p:cNvCxnSpPr>
              <a:stCxn id="43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0"/>
          <p:cNvSpPr>
            <a:spLocks noChangeArrowheads="1"/>
          </p:cNvSpPr>
          <p:nvPr/>
        </p:nvSpPr>
        <p:spPr bwMode="auto">
          <a:xfrm>
            <a:off x="2190703" y="27953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개발일정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Rectangle 31"/>
          <p:cNvSpPr>
            <a:spLocks noChangeArrowheads="1"/>
          </p:cNvSpPr>
          <p:nvPr/>
        </p:nvSpPr>
        <p:spPr bwMode="auto">
          <a:xfrm>
            <a:off x="2190703" y="2993100"/>
            <a:ext cx="19736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개발기간</a:t>
            </a:r>
            <a:endParaRPr lang="en-US" altLang="zh-CN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요일에 따른 구체적 일정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40" name="Rectangle 30"/>
          <p:cNvSpPr>
            <a:spLocks noChangeArrowheads="1"/>
          </p:cNvSpPr>
          <p:nvPr/>
        </p:nvSpPr>
        <p:spPr bwMode="auto">
          <a:xfrm>
            <a:off x="1445251" y="271497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03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57" name="组合 6"/>
          <p:cNvGrpSpPr/>
          <p:nvPr/>
        </p:nvGrpSpPr>
        <p:grpSpPr>
          <a:xfrm rot="5400000">
            <a:off x="608288" y="3492762"/>
            <a:ext cx="420434" cy="449035"/>
            <a:chOff x="-4061568" y="1901032"/>
            <a:chExt cx="1819283" cy="1879600"/>
          </a:xfrm>
          <a:solidFill>
            <a:srgbClr val="FFC000"/>
          </a:solidFill>
        </p:grpSpPr>
        <p:sp>
          <p:nvSpPr>
            <p:cNvPr id="59" name="Freeform 273"/>
            <p:cNvSpPr/>
            <p:nvPr/>
          </p:nvSpPr>
          <p:spPr bwMode="auto">
            <a:xfrm>
              <a:off x="-3661518" y="1901032"/>
              <a:ext cx="1041400" cy="1509713"/>
            </a:xfrm>
            <a:custGeom>
              <a:avLst/>
              <a:gdLst>
                <a:gd name="T0" fmla="*/ 301 w 328"/>
                <a:gd name="T1" fmla="*/ 222 h 475"/>
                <a:gd name="T2" fmla="*/ 240 w 328"/>
                <a:gd name="T3" fmla="*/ 166 h 475"/>
                <a:gd name="T4" fmla="*/ 239 w 328"/>
                <a:gd name="T5" fmla="*/ 37 h 475"/>
                <a:gd name="T6" fmla="*/ 237 w 328"/>
                <a:gd name="T7" fmla="*/ 30 h 475"/>
                <a:gd name="T8" fmla="*/ 165 w 328"/>
                <a:gd name="T9" fmla="*/ 0 h 475"/>
                <a:gd name="T10" fmla="*/ 88 w 328"/>
                <a:gd name="T11" fmla="*/ 30 h 475"/>
                <a:gd name="T12" fmla="*/ 85 w 328"/>
                <a:gd name="T13" fmla="*/ 37 h 475"/>
                <a:gd name="T14" fmla="*/ 85 w 328"/>
                <a:gd name="T15" fmla="*/ 168 h 475"/>
                <a:gd name="T16" fmla="*/ 26 w 328"/>
                <a:gd name="T17" fmla="*/ 223 h 475"/>
                <a:gd name="T18" fmla="*/ 0 w 328"/>
                <a:gd name="T19" fmla="*/ 311 h 475"/>
                <a:gd name="T20" fmla="*/ 164 w 328"/>
                <a:gd name="T21" fmla="*/ 475 h 475"/>
                <a:gd name="T22" fmla="*/ 328 w 328"/>
                <a:gd name="T23" fmla="*/ 311 h 475"/>
                <a:gd name="T24" fmla="*/ 301 w 328"/>
                <a:gd name="T25" fmla="*/ 222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475">
                  <a:moveTo>
                    <a:pt x="301" y="222"/>
                  </a:move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8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3" y="475"/>
                    <a:pt x="164" y="475"/>
                  </a:cubicBez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8" y="249"/>
                    <a:pt x="301" y="2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0" name="Freeform 274"/>
            <p:cNvSpPr>
              <a:spLocks noEditPoints="1"/>
            </p:cNvSpPr>
            <p:nvPr/>
          </p:nvSpPr>
          <p:spPr bwMode="auto">
            <a:xfrm>
              <a:off x="-3664693" y="1901032"/>
              <a:ext cx="1041400" cy="1509713"/>
            </a:xfrm>
            <a:custGeom>
              <a:avLst/>
              <a:gdLst>
                <a:gd name="T0" fmla="*/ 328 w 328"/>
                <a:gd name="T1" fmla="*/ 311 h 475"/>
                <a:gd name="T2" fmla="*/ 240 w 328"/>
                <a:gd name="T3" fmla="*/ 166 h 475"/>
                <a:gd name="T4" fmla="*/ 237 w 328"/>
                <a:gd name="T5" fmla="*/ 30 h 475"/>
                <a:gd name="T6" fmla="*/ 88 w 328"/>
                <a:gd name="T7" fmla="*/ 30 h 475"/>
                <a:gd name="T8" fmla="*/ 85 w 328"/>
                <a:gd name="T9" fmla="*/ 168 h 475"/>
                <a:gd name="T10" fmla="*/ 0 w 328"/>
                <a:gd name="T11" fmla="*/ 311 h 475"/>
                <a:gd name="T12" fmla="*/ 106 w 328"/>
                <a:gd name="T13" fmla="*/ 56 h 475"/>
                <a:gd name="T14" fmla="*/ 218 w 328"/>
                <a:gd name="T15" fmla="*/ 99 h 475"/>
                <a:gd name="T16" fmla="*/ 106 w 328"/>
                <a:gd name="T17" fmla="*/ 56 h 475"/>
                <a:gd name="T18" fmla="*/ 218 w 328"/>
                <a:gd name="T19" fmla="*/ 120 h 475"/>
                <a:gd name="T20" fmla="*/ 218 w 328"/>
                <a:gd name="T21" fmla="*/ 140 h 475"/>
                <a:gd name="T22" fmla="*/ 106 w 328"/>
                <a:gd name="T23" fmla="*/ 100 h 475"/>
                <a:gd name="T24" fmla="*/ 158 w 328"/>
                <a:gd name="T25" fmla="*/ 306 h 475"/>
                <a:gd name="T26" fmla="*/ 137 w 328"/>
                <a:gd name="T27" fmla="*/ 298 h 475"/>
                <a:gd name="T28" fmla="*/ 145 w 328"/>
                <a:gd name="T29" fmla="*/ 149 h 475"/>
                <a:gd name="T30" fmla="*/ 171 w 328"/>
                <a:gd name="T31" fmla="*/ 169 h 475"/>
                <a:gd name="T32" fmla="*/ 162 w 328"/>
                <a:gd name="T33" fmla="*/ 304 h 475"/>
                <a:gd name="T34" fmla="*/ 158 w 328"/>
                <a:gd name="T35" fmla="*/ 341 h 475"/>
                <a:gd name="T36" fmla="*/ 158 w 328"/>
                <a:gd name="T37" fmla="*/ 324 h 475"/>
                <a:gd name="T38" fmla="*/ 101 w 328"/>
                <a:gd name="T39" fmla="*/ 183 h 475"/>
                <a:gd name="T40" fmla="*/ 107 w 328"/>
                <a:gd name="T41" fmla="*/ 142 h 475"/>
                <a:gd name="T42" fmla="*/ 136 w 328"/>
                <a:gd name="T43" fmla="*/ 169 h 475"/>
                <a:gd name="T44" fmla="*/ 108 w 328"/>
                <a:gd name="T45" fmla="*/ 306 h 475"/>
                <a:gd name="T46" fmla="*/ 103 w 328"/>
                <a:gd name="T47" fmla="*/ 350 h 475"/>
                <a:gd name="T48" fmla="*/ 134 w 328"/>
                <a:gd name="T49" fmla="*/ 313 h 475"/>
                <a:gd name="T50" fmla="*/ 140 w 328"/>
                <a:gd name="T51" fmla="*/ 335 h 475"/>
                <a:gd name="T52" fmla="*/ 176 w 328"/>
                <a:gd name="T53" fmla="*/ 335 h 475"/>
                <a:gd name="T54" fmla="*/ 182 w 328"/>
                <a:gd name="T55" fmla="*/ 313 h 475"/>
                <a:gd name="T56" fmla="*/ 213 w 328"/>
                <a:gd name="T57" fmla="*/ 350 h 475"/>
                <a:gd name="T58" fmla="*/ 208 w 328"/>
                <a:gd name="T59" fmla="*/ 306 h 475"/>
                <a:gd name="T60" fmla="*/ 180 w 328"/>
                <a:gd name="T61" fmla="*/ 169 h 475"/>
                <a:gd name="T62" fmla="*/ 218 w 328"/>
                <a:gd name="T63" fmla="*/ 161 h 475"/>
                <a:gd name="T64" fmla="*/ 224 w 328"/>
                <a:gd name="T65" fmla="*/ 181 h 475"/>
                <a:gd name="T66" fmla="*/ 164 w 328"/>
                <a:gd name="T67" fmla="*/ 454 h 475"/>
                <a:gd name="T68" fmla="*/ 101 w 328"/>
                <a:gd name="T69" fmla="*/ 183 h 475"/>
                <a:gd name="T70" fmla="*/ 119 w 328"/>
                <a:gd name="T71" fmla="*/ 330 h 475"/>
                <a:gd name="T72" fmla="*/ 106 w 328"/>
                <a:gd name="T73" fmla="*/ 333 h 475"/>
                <a:gd name="T74" fmla="*/ 124 w 328"/>
                <a:gd name="T75" fmla="*/ 314 h 475"/>
                <a:gd name="T76" fmla="*/ 203 w 328"/>
                <a:gd name="T77" fmla="*/ 319 h 475"/>
                <a:gd name="T78" fmla="*/ 208 w 328"/>
                <a:gd name="T79" fmla="*/ 336 h 475"/>
                <a:gd name="T80" fmla="*/ 192 w 328"/>
                <a:gd name="T81" fmla="*/ 31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8" h="475">
                  <a:moveTo>
                    <a:pt x="164" y="475"/>
                  </a:moveTo>
                  <a:cubicBezTo>
                    <a:pt x="254" y="475"/>
                    <a:pt x="328" y="402"/>
                    <a:pt x="328" y="311"/>
                  </a:cubicBezTo>
                  <a:cubicBezTo>
                    <a:pt x="328" y="279"/>
                    <a:pt x="319" y="249"/>
                    <a:pt x="301" y="222"/>
                  </a:cubicBezTo>
                  <a:cubicBezTo>
                    <a:pt x="286" y="198"/>
                    <a:pt x="265" y="179"/>
                    <a:pt x="240" y="166"/>
                  </a:cubicBezTo>
                  <a:cubicBezTo>
                    <a:pt x="239" y="165"/>
                    <a:pt x="239" y="37"/>
                    <a:pt x="239" y="37"/>
                  </a:cubicBezTo>
                  <a:cubicBezTo>
                    <a:pt x="239" y="35"/>
                    <a:pt x="239" y="32"/>
                    <a:pt x="237" y="30"/>
                  </a:cubicBezTo>
                  <a:cubicBezTo>
                    <a:pt x="236" y="29"/>
                    <a:pt x="210" y="0"/>
                    <a:pt x="165" y="0"/>
                  </a:cubicBezTo>
                  <a:cubicBezTo>
                    <a:pt x="121" y="0"/>
                    <a:pt x="90" y="28"/>
                    <a:pt x="88" y="30"/>
                  </a:cubicBezTo>
                  <a:cubicBezTo>
                    <a:pt x="86" y="32"/>
                    <a:pt x="85" y="34"/>
                    <a:pt x="85" y="37"/>
                  </a:cubicBezTo>
                  <a:cubicBezTo>
                    <a:pt x="85" y="37"/>
                    <a:pt x="85" y="166"/>
                    <a:pt x="85" y="168"/>
                  </a:cubicBezTo>
                  <a:cubicBezTo>
                    <a:pt x="61" y="181"/>
                    <a:pt x="40" y="200"/>
                    <a:pt x="26" y="223"/>
                  </a:cubicBezTo>
                  <a:cubicBezTo>
                    <a:pt x="9" y="250"/>
                    <a:pt x="0" y="280"/>
                    <a:pt x="0" y="311"/>
                  </a:cubicBezTo>
                  <a:cubicBezTo>
                    <a:pt x="0" y="402"/>
                    <a:pt x="74" y="475"/>
                    <a:pt x="164" y="475"/>
                  </a:cubicBezTo>
                  <a:close/>
                  <a:moveTo>
                    <a:pt x="106" y="56"/>
                  </a:moveTo>
                  <a:cubicBezTo>
                    <a:pt x="218" y="76"/>
                    <a:pt x="218" y="76"/>
                    <a:pt x="218" y="76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106" y="79"/>
                    <a:pt x="106" y="79"/>
                    <a:pt x="106" y="79"/>
                  </a:cubicBezTo>
                  <a:lnTo>
                    <a:pt x="106" y="56"/>
                  </a:lnTo>
                  <a:close/>
                  <a:moveTo>
                    <a:pt x="106" y="100"/>
                  </a:moveTo>
                  <a:cubicBezTo>
                    <a:pt x="218" y="120"/>
                    <a:pt x="218" y="120"/>
                    <a:pt x="218" y="120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00"/>
                  </a:lnTo>
                  <a:close/>
                  <a:moveTo>
                    <a:pt x="162" y="304"/>
                  </a:moveTo>
                  <a:cubicBezTo>
                    <a:pt x="161" y="304"/>
                    <a:pt x="159" y="305"/>
                    <a:pt x="158" y="306"/>
                  </a:cubicBezTo>
                  <a:cubicBezTo>
                    <a:pt x="157" y="305"/>
                    <a:pt x="155" y="304"/>
                    <a:pt x="154" y="304"/>
                  </a:cubicBezTo>
                  <a:cubicBezTo>
                    <a:pt x="149" y="301"/>
                    <a:pt x="143" y="299"/>
                    <a:pt x="137" y="298"/>
                  </a:cubicBezTo>
                  <a:cubicBezTo>
                    <a:pt x="142" y="263"/>
                    <a:pt x="144" y="203"/>
                    <a:pt x="145" y="169"/>
                  </a:cubicBezTo>
                  <a:cubicBezTo>
                    <a:pt x="145" y="160"/>
                    <a:pt x="145" y="152"/>
                    <a:pt x="145" y="149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71" y="157"/>
                    <a:pt x="171" y="163"/>
                    <a:pt x="171" y="169"/>
                  </a:cubicBezTo>
                  <a:cubicBezTo>
                    <a:pt x="172" y="203"/>
                    <a:pt x="174" y="263"/>
                    <a:pt x="179" y="298"/>
                  </a:cubicBezTo>
                  <a:cubicBezTo>
                    <a:pt x="173" y="299"/>
                    <a:pt x="167" y="301"/>
                    <a:pt x="162" y="304"/>
                  </a:cubicBezTo>
                  <a:close/>
                  <a:moveTo>
                    <a:pt x="167" y="334"/>
                  </a:moveTo>
                  <a:cubicBezTo>
                    <a:pt x="167" y="336"/>
                    <a:pt x="162" y="341"/>
                    <a:pt x="158" y="341"/>
                  </a:cubicBezTo>
                  <a:cubicBezTo>
                    <a:pt x="154" y="341"/>
                    <a:pt x="149" y="336"/>
                    <a:pt x="149" y="334"/>
                  </a:cubicBezTo>
                  <a:cubicBezTo>
                    <a:pt x="149" y="332"/>
                    <a:pt x="152" y="327"/>
                    <a:pt x="158" y="324"/>
                  </a:cubicBezTo>
                  <a:cubicBezTo>
                    <a:pt x="165" y="327"/>
                    <a:pt x="167" y="332"/>
                    <a:pt x="167" y="334"/>
                  </a:cubicBezTo>
                  <a:close/>
                  <a:moveTo>
                    <a:pt x="101" y="183"/>
                  </a:moveTo>
                  <a:cubicBezTo>
                    <a:pt x="107" y="180"/>
                    <a:pt x="107" y="180"/>
                    <a:pt x="107" y="180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52"/>
                    <a:pt x="136" y="160"/>
                    <a:pt x="136" y="169"/>
                  </a:cubicBezTo>
                  <a:cubicBezTo>
                    <a:pt x="135" y="206"/>
                    <a:pt x="132" y="268"/>
                    <a:pt x="127" y="298"/>
                  </a:cubicBezTo>
                  <a:cubicBezTo>
                    <a:pt x="121" y="298"/>
                    <a:pt x="114" y="301"/>
                    <a:pt x="108" y="306"/>
                  </a:cubicBezTo>
                  <a:cubicBezTo>
                    <a:pt x="103" y="311"/>
                    <a:pt x="99" y="319"/>
                    <a:pt x="97" y="329"/>
                  </a:cubicBezTo>
                  <a:cubicBezTo>
                    <a:pt x="96" y="337"/>
                    <a:pt x="98" y="345"/>
                    <a:pt x="103" y="350"/>
                  </a:cubicBezTo>
                  <a:cubicBezTo>
                    <a:pt x="109" y="355"/>
                    <a:pt x="118" y="355"/>
                    <a:pt x="126" y="340"/>
                  </a:cubicBezTo>
                  <a:cubicBezTo>
                    <a:pt x="129" y="334"/>
                    <a:pt x="132" y="325"/>
                    <a:pt x="134" y="313"/>
                  </a:cubicBezTo>
                  <a:cubicBezTo>
                    <a:pt x="138" y="314"/>
                    <a:pt x="142" y="315"/>
                    <a:pt x="146" y="316"/>
                  </a:cubicBezTo>
                  <a:cubicBezTo>
                    <a:pt x="140" y="323"/>
                    <a:pt x="140" y="331"/>
                    <a:pt x="140" y="335"/>
                  </a:cubicBezTo>
                  <a:cubicBezTo>
                    <a:pt x="140" y="346"/>
                    <a:pt x="149" y="357"/>
                    <a:pt x="158" y="357"/>
                  </a:cubicBezTo>
                  <a:cubicBezTo>
                    <a:pt x="167" y="357"/>
                    <a:pt x="176" y="346"/>
                    <a:pt x="176" y="335"/>
                  </a:cubicBezTo>
                  <a:cubicBezTo>
                    <a:pt x="176" y="331"/>
                    <a:pt x="176" y="323"/>
                    <a:pt x="170" y="316"/>
                  </a:cubicBezTo>
                  <a:cubicBezTo>
                    <a:pt x="174" y="315"/>
                    <a:pt x="178" y="314"/>
                    <a:pt x="182" y="313"/>
                  </a:cubicBezTo>
                  <a:cubicBezTo>
                    <a:pt x="184" y="325"/>
                    <a:pt x="187" y="334"/>
                    <a:pt x="190" y="340"/>
                  </a:cubicBezTo>
                  <a:cubicBezTo>
                    <a:pt x="198" y="355"/>
                    <a:pt x="208" y="355"/>
                    <a:pt x="213" y="350"/>
                  </a:cubicBezTo>
                  <a:cubicBezTo>
                    <a:pt x="218" y="345"/>
                    <a:pt x="220" y="337"/>
                    <a:pt x="219" y="329"/>
                  </a:cubicBezTo>
                  <a:cubicBezTo>
                    <a:pt x="217" y="319"/>
                    <a:pt x="213" y="311"/>
                    <a:pt x="208" y="306"/>
                  </a:cubicBezTo>
                  <a:cubicBezTo>
                    <a:pt x="202" y="301"/>
                    <a:pt x="196" y="298"/>
                    <a:pt x="189" y="298"/>
                  </a:cubicBezTo>
                  <a:cubicBezTo>
                    <a:pt x="184" y="268"/>
                    <a:pt x="182" y="206"/>
                    <a:pt x="180" y="169"/>
                  </a:cubicBezTo>
                  <a:cubicBezTo>
                    <a:pt x="180" y="164"/>
                    <a:pt x="180" y="159"/>
                    <a:pt x="180" y="155"/>
                  </a:cubicBezTo>
                  <a:cubicBezTo>
                    <a:pt x="218" y="161"/>
                    <a:pt x="218" y="161"/>
                    <a:pt x="218" y="161"/>
                  </a:cubicBezTo>
                  <a:cubicBezTo>
                    <a:pt x="218" y="179"/>
                    <a:pt x="218" y="179"/>
                    <a:pt x="218" y="179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75" y="205"/>
                    <a:pt x="307" y="256"/>
                    <a:pt x="307" y="311"/>
                  </a:cubicBezTo>
                  <a:cubicBezTo>
                    <a:pt x="307" y="390"/>
                    <a:pt x="243" y="454"/>
                    <a:pt x="164" y="454"/>
                  </a:cubicBezTo>
                  <a:cubicBezTo>
                    <a:pt x="85" y="454"/>
                    <a:pt x="21" y="390"/>
                    <a:pt x="21" y="311"/>
                  </a:cubicBezTo>
                  <a:cubicBezTo>
                    <a:pt x="21" y="256"/>
                    <a:pt x="52" y="207"/>
                    <a:pt x="101" y="183"/>
                  </a:cubicBezTo>
                  <a:close/>
                  <a:moveTo>
                    <a:pt x="124" y="314"/>
                  </a:moveTo>
                  <a:cubicBezTo>
                    <a:pt x="123" y="321"/>
                    <a:pt x="121" y="326"/>
                    <a:pt x="119" y="330"/>
                  </a:cubicBezTo>
                  <a:cubicBezTo>
                    <a:pt x="114" y="338"/>
                    <a:pt x="110" y="339"/>
                    <a:pt x="108" y="336"/>
                  </a:cubicBezTo>
                  <a:cubicBezTo>
                    <a:pt x="107" y="335"/>
                    <a:pt x="106" y="334"/>
                    <a:pt x="106" y="333"/>
                  </a:cubicBezTo>
                  <a:cubicBezTo>
                    <a:pt x="107" y="327"/>
                    <a:pt x="109" y="323"/>
                    <a:pt x="113" y="319"/>
                  </a:cubicBezTo>
                  <a:cubicBezTo>
                    <a:pt x="116" y="316"/>
                    <a:pt x="120" y="315"/>
                    <a:pt x="124" y="314"/>
                  </a:cubicBezTo>
                  <a:close/>
                  <a:moveTo>
                    <a:pt x="192" y="314"/>
                  </a:moveTo>
                  <a:cubicBezTo>
                    <a:pt x="196" y="315"/>
                    <a:pt x="200" y="316"/>
                    <a:pt x="203" y="319"/>
                  </a:cubicBezTo>
                  <a:cubicBezTo>
                    <a:pt x="207" y="323"/>
                    <a:pt x="209" y="327"/>
                    <a:pt x="210" y="333"/>
                  </a:cubicBezTo>
                  <a:cubicBezTo>
                    <a:pt x="210" y="334"/>
                    <a:pt x="209" y="335"/>
                    <a:pt x="208" y="336"/>
                  </a:cubicBezTo>
                  <a:cubicBezTo>
                    <a:pt x="206" y="339"/>
                    <a:pt x="202" y="338"/>
                    <a:pt x="197" y="330"/>
                  </a:cubicBezTo>
                  <a:cubicBezTo>
                    <a:pt x="195" y="326"/>
                    <a:pt x="193" y="321"/>
                    <a:pt x="192" y="31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1" name="Freeform 275"/>
            <p:cNvSpPr/>
            <p:nvPr/>
          </p:nvSpPr>
          <p:spPr bwMode="auto">
            <a:xfrm>
              <a:off x="-2540738" y="2934493"/>
              <a:ext cx="298453" cy="79377"/>
            </a:xfrm>
            <a:custGeom>
              <a:avLst/>
              <a:gdLst>
                <a:gd name="T0" fmla="*/ 0 w 94"/>
                <a:gd name="T1" fmla="*/ 12 h 25"/>
                <a:gd name="T2" fmla="*/ 13 w 94"/>
                <a:gd name="T3" fmla="*/ 25 h 25"/>
                <a:gd name="T4" fmla="*/ 81 w 94"/>
                <a:gd name="T5" fmla="*/ 25 h 25"/>
                <a:gd name="T6" fmla="*/ 94 w 94"/>
                <a:gd name="T7" fmla="*/ 12 h 25"/>
                <a:gd name="T8" fmla="*/ 81 w 94"/>
                <a:gd name="T9" fmla="*/ 0 h 25"/>
                <a:gd name="T10" fmla="*/ 13 w 94"/>
                <a:gd name="T11" fmla="*/ 0 h 25"/>
                <a:gd name="T12" fmla="*/ 0 w 94"/>
                <a:gd name="T1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5">
                  <a:moveTo>
                    <a:pt x="0" y="12"/>
                  </a:moveTo>
                  <a:cubicBezTo>
                    <a:pt x="0" y="19"/>
                    <a:pt x="6" y="25"/>
                    <a:pt x="13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8" y="25"/>
                    <a:pt x="94" y="19"/>
                    <a:pt x="94" y="12"/>
                  </a:cubicBezTo>
                  <a:cubicBezTo>
                    <a:pt x="94" y="6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2" name="Freeform 276"/>
            <p:cNvSpPr/>
            <p:nvPr/>
          </p:nvSpPr>
          <p:spPr bwMode="auto">
            <a:xfrm>
              <a:off x="-3236068" y="3488532"/>
              <a:ext cx="79375" cy="292100"/>
            </a:xfrm>
            <a:custGeom>
              <a:avLst/>
              <a:gdLst>
                <a:gd name="T0" fmla="*/ 13 w 25"/>
                <a:gd name="T1" fmla="*/ 0 h 92"/>
                <a:gd name="T2" fmla="*/ 0 w 25"/>
                <a:gd name="T3" fmla="*/ 13 h 92"/>
                <a:gd name="T4" fmla="*/ 0 w 25"/>
                <a:gd name="T5" fmla="*/ 79 h 92"/>
                <a:gd name="T6" fmla="*/ 13 w 25"/>
                <a:gd name="T7" fmla="*/ 92 h 92"/>
                <a:gd name="T8" fmla="*/ 25 w 25"/>
                <a:gd name="T9" fmla="*/ 79 h 92"/>
                <a:gd name="T10" fmla="*/ 25 w 25"/>
                <a:gd name="T11" fmla="*/ 13 h 92"/>
                <a:gd name="T12" fmla="*/ 13 w 2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2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6"/>
                    <a:pt x="6" y="92"/>
                    <a:pt x="13" y="92"/>
                  </a:cubicBezTo>
                  <a:cubicBezTo>
                    <a:pt x="20" y="92"/>
                    <a:pt x="25" y="86"/>
                    <a:pt x="25" y="7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3" name="Freeform 277"/>
            <p:cNvSpPr/>
            <p:nvPr/>
          </p:nvSpPr>
          <p:spPr bwMode="auto">
            <a:xfrm>
              <a:off x="-4061568" y="2899570"/>
              <a:ext cx="298450" cy="76200"/>
            </a:xfrm>
            <a:custGeom>
              <a:avLst/>
              <a:gdLst>
                <a:gd name="T0" fmla="*/ 13 w 94"/>
                <a:gd name="T1" fmla="*/ 24 h 24"/>
                <a:gd name="T2" fmla="*/ 81 w 94"/>
                <a:gd name="T3" fmla="*/ 24 h 24"/>
                <a:gd name="T4" fmla="*/ 94 w 94"/>
                <a:gd name="T5" fmla="*/ 12 h 24"/>
                <a:gd name="T6" fmla="*/ 81 w 94"/>
                <a:gd name="T7" fmla="*/ 0 h 24"/>
                <a:gd name="T8" fmla="*/ 13 w 94"/>
                <a:gd name="T9" fmla="*/ 0 h 24"/>
                <a:gd name="T10" fmla="*/ 0 w 94"/>
                <a:gd name="T11" fmla="*/ 12 h 24"/>
                <a:gd name="T12" fmla="*/ 13 w 9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24">
                  <a:moveTo>
                    <a:pt x="13" y="24"/>
                  </a:moveTo>
                  <a:cubicBezTo>
                    <a:pt x="81" y="24"/>
                    <a:pt x="81" y="24"/>
                    <a:pt x="81" y="24"/>
                  </a:cubicBezTo>
                  <a:cubicBezTo>
                    <a:pt x="88" y="24"/>
                    <a:pt x="94" y="19"/>
                    <a:pt x="94" y="12"/>
                  </a:cubicBezTo>
                  <a:cubicBezTo>
                    <a:pt x="94" y="5"/>
                    <a:pt x="88" y="0"/>
                    <a:pt x="8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4"/>
                    <a:pt x="13" y="2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4" name="Freeform 278"/>
            <p:cNvSpPr/>
            <p:nvPr/>
          </p:nvSpPr>
          <p:spPr bwMode="auto">
            <a:xfrm>
              <a:off x="-3890118" y="2304257"/>
              <a:ext cx="266700" cy="212725"/>
            </a:xfrm>
            <a:custGeom>
              <a:avLst/>
              <a:gdLst>
                <a:gd name="T0" fmla="*/ 7 w 84"/>
                <a:gd name="T1" fmla="*/ 22 h 67"/>
                <a:gd name="T2" fmla="*/ 62 w 84"/>
                <a:gd name="T3" fmla="*/ 63 h 67"/>
                <a:gd name="T4" fmla="*/ 79 w 84"/>
                <a:gd name="T5" fmla="*/ 60 h 67"/>
                <a:gd name="T6" fmla="*/ 77 w 84"/>
                <a:gd name="T7" fmla="*/ 43 h 67"/>
                <a:gd name="T8" fmla="*/ 22 w 84"/>
                <a:gd name="T9" fmla="*/ 3 h 67"/>
                <a:gd name="T10" fmla="*/ 15 w 84"/>
                <a:gd name="T11" fmla="*/ 0 h 67"/>
                <a:gd name="T12" fmla="*/ 4 w 84"/>
                <a:gd name="T13" fmla="*/ 5 h 67"/>
                <a:gd name="T14" fmla="*/ 7 w 84"/>
                <a:gd name="T15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7" y="22"/>
                  </a:moveTo>
                  <a:cubicBezTo>
                    <a:pt x="62" y="63"/>
                    <a:pt x="62" y="63"/>
                    <a:pt x="62" y="63"/>
                  </a:cubicBezTo>
                  <a:cubicBezTo>
                    <a:pt x="67" y="67"/>
                    <a:pt x="75" y="66"/>
                    <a:pt x="79" y="60"/>
                  </a:cubicBezTo>
                  <a:cubicBezTo>
                    <a:pt x="84" y="55"/>
                    <a:pt x="82" y="47"/>
                    <a:pt x="77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1"/>
                    <a:pt x="17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0" y="11"/>
                    <a:pt x="1" y="18"/>
                    <a:pt x="7" y="2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5" name="Freeform 279"/>
            <p:cNvSpPr/>
            <p:nvPr/>
          </p:nvSpPr>
          <p:spPr bwMode="auto">
            <a:xfrm>
              <a:off x="-2674092" y="2304257"/>
              <a:ext cx="266700" cy="212725"/>
            </a:xfrm>
            <a:custGeom>
              <a:avLst/>
              <a:gdLst>
                <a:gd name="T0" fmla="*/ 22 w 84"/>
                <a:gd name="T1" fmla="*/ 63 h 67"/>
                <a:gd name="T2" fmla="*/ 77 w 84"/>
                <a:gd name="T3" fmla="*/ 22 h 67"/>
                <a:gd name="T4" fmla="*/ 79 w 84"/>
                <a:gd name="T5" fmla="*/ 5 h 67"/>
                <a:gd name="T6" fmla="*/ 69 w 84"/>
                <a:gd name="T7" fmla="*/ 0 h 67"/>
                <a:gd name="T8" fmla="*/ 62 w 84"/>
                <a:gd name="T9" fmla="*/ 3 h 67"/>
                <a:gd name="T10" fmla="*/ 7 w 84"/>
                <a:gd name="T11" fmla="*/ 43 h 67"/>
                <a:gd name="T12" fmla="*/ 5 w 84"/>
                <a:gd name="T13" fmla="*/ 60 h 67"/>
                <a:gd name="T14" fmla="*/ 22 w 84"/>
                <a:gd name="T15" fmla="*/ 6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67">
                  <a:moveTo>
                    <a:pt x="22" y="63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83" y="18"/>
                    <a:pt x="84" y="11"/>
                    <a:pt x="79" y="5"/>
                  </a:cubicBezTo>
                  <a:cubicBezTo>
                    <a:pt x="77" y="2"/>
                    <a:pt x="73" y="0"/>
                    <a:pt x="69" y="0"/>
                  </a:cubicBezTo>
                  <a:cubicBezTo>
                    <a:pt x="67" y="0"/>
                    <a:pt x="64" y="1"/>
                    <a:pt x="62" y="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" y="47"/>
                    <a:pt x="0" y="55"/>
                    <a:pt x="5" y="60"/>
                  </a:cubicBezTo>
                  <a:cubicBezTo>
                    <a:pt x="9" y="66"/>
                    <a:pt x="17" y="67"/>
                    <a:pt x="22" y="6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6" name="Freeform 280"/>
            <p:cNvSpPr/>
            <p:nvPr/>
          </p:nvSpPr>
          <p:spPr bwMode="auto">
            <a:xfrm>
              <a:off x="-3839318" y="3363120"/>
              <a:ext cx="244475" cy="233363"/>
            </a:xfrm>
            <a:custGeom>
              <a:avLst/>
              <a:gdLst>
                <a:gd name="T0" fmla="*/ 63 w 77"/>
                <a:gd name="T1" fmla="*/ 0 h 73"/>
                <a:gd name="T2" fmla="*/ 54 w 77"/>
                <a:gd name="T3" fmla="*/ 3 h 73"/>
                <a:gd name="T4" fmla="*/ 5 w 77"/>
                <a:gd name="T5" fmla="*/ 51 h 73"/>
                <a:gd name="T6" fmla="*/ 5 w 77"/>
                <a:gd name="T7" fmla="*/ 68 h 73"/>
                <a:gd name="T8" fmla="*/ 23 w 77"/>
                <a:gd name="T9" fmla="*/ 68 h 73"/>
                <a:gd name="T10" fmla="*/ 72 w 77"/>
                <a:gd name="T11" fmla="*/ 21 h 73"/>
                <a:gd name="T12" fmla="*/ 72 w 77"/>
                <a:gd name="T13" fmla="*/ 3 h 73"/>
                <a:gd name="T14" fmla="*/ 63 w 77"/>
                <a:gd name="T1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63" y="0"/>
                  </a:moveTo>
                  <a:cubicBezTo>
                    <a:pt x="60" y="0"/>
                    <a:pt x="56" y="1"/>
                    <a:pt x="54" y="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55"/>
                    <a:pt x="0" y="63"/>
                    <a:pt x="5" y="68"/>
                  </a:cubicBezTo>
                  <a:cubicBezTo>
                    <a:pt x="10" y="73"/>
                    <a:pt x="18" y="73"/>
                    <a:pt x="23" y="68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7" y="16"/>
                    <a:pt x="77" y="8"/>
                    <a:pt x="72" y="3"/>
                  </a:cubicBezTo>
                  <a:cubicBezTo>
                    <a:pt x="69" y="1"/>
                    <a:pt x="66" y="0"/>
                    <a:pt x="63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  <p:sp>
          <p:nvSpPr>
            <p:cNvPr id="67" name="Freeform 281"/>
            <p:cNvSpPr/>
            <p:nvPr/>
          </p:nvSpPr>
          <p:spPr bwMode="auto">
            <a:xfrm>
              <a:off x="-2728067" y="3363120"/>
              <a:ext cx="244475" cy="233365"/>
            </a:xfrm>
            <a:custGeom>
              <a:avLst/>
              <a:gdLst>
                <a:gd name="T0" fmla="*/ 23 w 77"/>
                <a:gd name="T1" fmla="*/ 3 h 73"/>
                <a:gd name="T2" fmla="*/ 14 w 77"/>
                <a:gd name="T3" fmla="*/ 0 h 73"/>
                <a:gd name="T4" fmla="*/ 5 w 77"/>
                <a:gd name="T5" fmla="*/ 3 h 73"/>
                <a:gd name="T6" fmla="*/ 5 w 77"/>
                <a:gd name="T7" fmla="*/ 21 h 73"/>
                <a:gd name="T8" fmla="*/ 54 w 77"/>
                <a:gd name="T9" fmla="*/ 68 h 73"/>
                <a:gd name="T10" fmla="*/ 72 w 77"/>
                <a:gd name="T11" fmla="*/ 68 h 73"/>
                <a:gd name="T12" fmla="*/ 72 w 77"/>
                <a:gd name="T13" fmla="*/ 51 h 73"/>
                <a:gd name="T14" fmla="*/ 23 w 77"/>
                <a:gd name="T15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73">
                  <a:moveTo>
                    <a:pt x="23" y="3"/>
                  </a:moveTo>
                  <a:cubicBezTo>
                    <a:pt x="21" y="1"/>
                    <a:pt x="17" y="0"/>
                    <a:pt x="14" y="0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0" y="8"/>
                    <a:pt x="0" y="16"/>
                    <a:pt x="5" y="21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9" y="73"/>
                    <a:pt x="67" y="73"/>
                    <a:pt x="72" y="68"/>
                  </a:cubicBezTo>
                  <a:cubicBezTo>
                    <a:pt x="77" y="63"/>
                    <a:pt x="77" y="55"/>
                    <a:pt x="72" y="51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DFKai-SB" panose="03000509000000000000" pitchFamily="65" charset="-120"/>
                <a:ea typeface="DFKai-SB" panose="03000509000000000000" pitchFamily="65" charset="-120"/>
              </a:endParaRPr>
            </a:p>
          </p:txBody>
        </p:sp>
      </p:grpSp>
      <p:cxnSp>
        <p:nvCxnSpPr>
          <p:cNvPr id="58" name="直接连接符 7"/>
          <p:cNvCxnSpPr>
            <a:stCxn id="59" idx="4"/>
          </p:cNvCxnSpPr>
          <p:nvPr/>
        </p:nvCxnSpPr>
        <p:spPr>
          <a:xfrm rot="10800000" flipH="1">
            <a:off x="1043022" y="3716183"/>
            <a:ext cx="378549" cy="4402"/>
          </a:xfrm>
          <a:prstGeom prst="lin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2184228" y="351541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2166307" y="3764282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프로그램 개발을 위한 도구</a:t>
            </a:r>
            <a:r>
              <a:rPr lang="zh-CN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 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1438776" y="3435052"/>
            <a:ext cx="6308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04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69" name="组合 5"/>
          <p:cNvGrpSpPr/>
          <p:nvPr/>
        </p:nvGrpSpPr>
        <p:grpSpPr>
          <a:xfrm rot="5400000">
            <a:off x="784986" y="4006102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75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66FF66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74" name="直接连接符 7"/>
            <p:cNvCxnSpPr>
              <a:stCxn id="75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30"/>
          <p:cNvSpPr>
            <a:spLocks noChangeArrowheads="1"/>
          </p:cNvSpPr>
          <p:nvPr/>
        </p:nvSpPr>
        <p:spPr bwMode="auto">
          <a:xfrm>
            <a:off x="2166290" y="4216888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Rectangle 31"/>
          <p:cNvSpPr>
            <a:spLocks noChangeArrowheads="1"/>
          </p:cNvSpPr>
          <p:nvPr/>
        </p:nvSpPr>
        <p:spPr bwMode="auto">
          <a:xfrm>
            <a:off x="2148124" y="4403675"/>
            <a:ext cx="1950446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개체관계도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논리적 모델링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물리적 모델링 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72" name="Rectangle 30"/>
          <p:cNvSpPr>
            <a:spLocks noChangeArrowheads="1"/>
          </p:cNvSpPr>
          <p:nvPr/>
        </p:nvSpPr>
        <p:spPr bwMode="auto">
          <a:xfrm>
            <a:off x="1500052" y="4155132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05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53" name="组合 5"/>
          <p:cNvGrpSpPr/>
          <p:nvPr/>
        </p:nvGrpSpPr>
        <p:grpSpPr>
          <a:xfrm rot="5400000">
            <a:off x="4865047" y="1197790"/>
            <a:ext cx="467793" cy="765855"/>
            <a:chOff x="1775252" y="1853676"/>
            <a:chExt cx="1045160" cy="1990128"/>
          </a:xfrm>
          <a:solidFill>
            <a:schemeClr val="accent1">
              <a:lumMod val="75000"/>
            </a:schemeClr>
          </a:solidFill>
        </p:grpSpPr>
        <p:grpSp>
          <p:nvGrpSpPr>
            <p:cNvPr id="15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59" name="Freeform 273"/>
              <p:cNvSpPr/>
              <p:nvPr/>
            </p:nvSpPr>
            <p:spPr bwMode="auto">
              <a:xfrm>
                <a:off x="-3661519" y="1901032"/>
                <a:ext cx="1041400" cy="1509714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399" cy="1509715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67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58" name="直接连接符 7"/>
            <p:cNvCxnSpPr>
              <a:stCxn id="159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30"/>
          <p:cNvSpPr>
            <a:spLocks noChangeArrowheads="1"/>
          </p:cNvSpPr>
          <p:nvPr/>
        </p:nvSpPr>
        <p:spPr bwMode="auto">
          <a:xfrm>
            <a:off x="6270746" y="1408576"/>
            <a:ext cx="20456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5" name="Rectangle 31"/>
          <p:cNvSpPr>
            <a:spLocks noChangeArrowheads="1"/>
          </p:cNvSpPr>
          <p:nvPr/>
        </p:nvSpPr>
        <p:spPr bwMode="auto">
          <a:xfrm>
            <a:off x="6252580" y="1606976"/>
            <a:ext cx="195044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스토리보드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(Use Case Diagram)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MVC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나눔스퀘어라운드 Bold" pitchFamily="50" charset="-127"/>
              </a:rPr>
              <a:t>파일구조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Diagram(Overall)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Diagram(Model)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DAO)</a:t>
            </a:r>
          </a:p>
          <a:p>
            <a:pPr marL="171450" indent="-171450">
              <a:buFontTx/>
              <a:buChar char="-"/>
            </a:pPr>
            <a:r>
              <a:rPr lang="en-US" altLang="ko-KR" sz="1000" b="1" dirty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Class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Diagram(Controller – Dialogs)</a:t>
            </a:r>
            <a:endParaRPr lang="ko-KR" altLang="en-US" sz="1000" b="1" dirty="0" smtClean="0">
              <a:solidFill>
                <a:schemeClr val="tx2"/>
              </a:solidFill>
              <a:latin typeface="+mj-lt"/>
              <a:ea typeface="나눔스퀘어라운드 Bold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>
              <a:buFont typeface="Arial" charset="0"/>
              <a:buNone/>
            </a:pP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56" name="Rectangle 30"/>
          <p:cNvSpPr>
            <a:spLocks noChangeArrowheads="1"/>
          </p:cNvSpPr>
          <p:nvPr/>
        </p:nvSpPr>
        <p:spPr bwMode="auto">
          <a:xfrm>
            <a:off x="5604508" y="1346820"/>
            <a:ext cx="48622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06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169" name="组合 5"/>
          <p:cNvGrpSpPr/>
          <p:nvPr/>
        </p:nvGrpSpPr>
        <p:grpSpPr>
          <a:xfrm rot="5400000">
            <a:off x="4811002" y="2858689"/>
            <a:ext cx="504055" cy="694026"/>
            <a:chOff x="1775252" y="2061526"/>
            <a:chExt cx="1045160" cy="1782278"/>
          </a:xfrm>
          <a:solidFill>
            <a:schemeClr val="accent1">
              <a:lumMod val="75000"/>
            </a:schemeClr>
          </a:solidFill>
        </p:grpSpPr>
        <p:grpSp>
          <p:nvGrpSpPr>
            <p:cNvPr id="173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17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7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183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174" name="直接连接符 7"/>
            <p:cNvCxnSpPr>
              <a:stCxn id="175" idx="4"/>
              <a:endCxn id="172" idx="1"/>
            </p:cNvCxnSpPr>
            <p:nvPr/>
          </p:nvCxnSpPr>
          <p:spPr>
            <a:xfrm rot="16200000" flipV="1">
              <a:off x="1944687" y="2402634"/>
              <a:ext cx="702461" cy="20246"/>
            </a:xfrm>
            <a:prstGeom prst="line">
              <a:avLst/>
            </a:prstGeom>
            <a:grpFill/>
            <a:ln w="12700">
              <a:solidFill>
                <a:schemeClr val="accent1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30"/>
          <p:cNvSpPr>
            <a:spLocks noChangeArrowheads="1"/>
          </p:cNvSpPr>
          <p:nvPr/>
        </p:nvSpPr>
        <p:spPr bwMode="auto">
          <a:xfrm>
            <a:off x="6240723" y="3034034"/>
            <a:ext cx="197364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UI</a:t>
            </a: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기능설명 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1" name="Rectangle 31"/>
          <p:cNvSpPr>
            <a:spLocks noChangeArrowheads="1"/>
          </p:cNvSpPr>
          <p:nvPr/>
        </p:nvSpPr>
        <p:spPr bwMode="auto">
          <a:xfrm>
            <a:off x="6240723" y="3231802"/>
            <a:ext cx="22917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로그인 화면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메인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고객정보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거래처정보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원단정보 화면 및 기능설명</a:t>
            </a:r>
            <a:endParaRPr lang="en-US" altLang="ko-KR" sz="1000" b="1" dirty="0" smtClean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거래내역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</a:rPr>
              <a:t>주문내역 화면 및 기능설명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172" name="Rectangle 30"/>
          <p:cNvSpPr>
            <a:spLocks noChangeArrowheads="1"/>
          </p:cNvSpPr>
          <p:nvPr/>
        </p:nvSpPr>
        <p:spPr bwMode="auto">
          <a:xfrm>
            <a:off x="5499174" y="2953674"/>
            <a:ext cx="51907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07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grpSp>
        <p:nvGrpSpPr>
          <p:cNvPr id="201" name="组合 5"/>
          <p:cNvGrpSpPr/>
          <p:nvPr/>
        </p:nvGrpSpPr>
        <p:grpSpPr>
          <a:xfrm rot="5400000">
            <a:off x="4851471" y="4091686"/>
            <a:ext cx="504055" cy="774965"/>
            <a:chOff x="1775252" y="1853674"/>
            <a:chExt cx="1045160" cy="1990130"/>
          </a:xfrm>
          <a:solidFill>
            <a:schemeClr val="accent1">
              <a:lumMod val="75000"/>
            </a:schemeClr>
          </a:solidFill>
        </p:grpSpPr>
        <p:grpSp>
          <p:nvGrpSpPr>
            <p:cNvPr id="205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20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0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  <p:sp>
            <p:nvSpPr>
              <p:cNvPr id="215" name="Freeform 281"/>
              <p:cNvSpPr/>
              <p:nvPr/>
            </p:nvSpPr>
            <p:spPr bwMode="auto">
              <a:xfrm>
                <a:off x="-2728067" y="3363120"/>
                <a:ext cx="244475" cy="23336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7030A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DFKai-SB" panose="03000509000000000000" pitchFamily="65" charset="-120"/>
                  <a:ea typeface="DFKai-SB" panose="03000509000000000000" pitchFamily="65" charset="-120"/>
                </a:endParaRPr>
              </a:p>
            </p:txBody>
          </p:sp>
        </p:grpSp>
        <p:cxnSp>
          <p:nvCxnSpPr>
            <p:cNvPr id="206" name="直接连接符 7"/>
            <p:cNvCxnSpPr>
              <a:stCxn id="207" idx="4"/>
            </p:cNvCxnSpPr>
            <p:nvPr/>
          </p:nvCxnSpPr>
          <p:spPr>
            <a:xfrm rot="5400000" flipH="1">
              <a:off x="1845421" y="2303359"/>
              <a:ext cx="910314" cy="1094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30"/>
          <p:cNvSpPr>
            <a:spLocks noChangeArrowheads="1"/>
          </p:cNvSpPr>
          <p:nvPr/>
        </p:nvSpPr>
        <p:spPr bwMode="auto">
          <a:xfrm>
            <a:off x="6270763" y="4307532"/>
            <a:ext cx="1973645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050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</a:t>
            </a:r>
            <a:r>
              <a:rPr lang="ko-KR" altLang="en-US" sz="105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</a:t>
            </a:r>
            <a:endParaRPr lang="zh-CN" altLang="en-US" sz="1050" b="1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3" name="Rectangle 31"/>
          <p:cNvSpPr>
            <a:spLocks noChangeArrowheads="1"/>
          </p:cNvSpPr>
          <p:nvPr/>
        </p:nvSpPr>
        <p:spPr bwMode="auto">
          <a:xfrm>
            <a:off x="6270763" y="4505300"/>
            <a:ext cx="197364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진우 </a:t>
            </a:r>
            <a:r>
              <a:rPr lang="en-US" altLang="ko-KR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&amp; </a:t>
            </a:r>
            <a:r>
              <a:rPr lang="ko-KR" altLang="en-US" sz="1000" b="1" dirty="0" smtClean="0">
                <a:solidFill>
                  <a:schemeClr val="tx2"/>
                </a:solidFill>
                <a:latin typeface="+mj-lt"/>
                <a:ea typeface="DFKai-SB" panose="03000509000000000000" pitchFamily="65" charset="-120"/>
              </a:rPr>
              <a:t>제선</a:t>
            </a:r>
            <a:endParaRPr lang="zh-CN" altLang="en-US" sz="1000" b="1" dirty="0">
              <a:solidFill>
                <a:schemeClr val="tx2"/>
              </a:solidFill>
              <a:latin typeface="+mj-lt"/>
              <a:ea typeface="DFKai-SB" panose="03000509000000000000" pitchFamily="65" charset="-120"/>
            </a:endParaRPr>
          </a:p>
        </p:txBody>
      </p:sp>
      <p:sp>
        <p:nvSpPr>
          <p:cNvPr id="204" name="Rectangle 30"/>
          <p:cNvSpPr>
            <a:spLocks noChangeArrowheads="1"/>
          </p:cNvSpPr>
          <p:nvPr/>
        </p:nvSpPr>
        <p:spPr bwMode="auto">
          <a:xfrm>
            <a:off x="5436096" y="4227141"/>
            <a:ext cx="67206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 smtClean="0">
                <a:ln w="6350">
                  <a:solidFill>
                    <a:srgbClr val="C09CC2"/>
                  </a:solidFill>
                </a:ln>
                <a:solidFill>
                  <a:srgbClr val="7030A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08</a:t>
            </a:r>
            <a:endParaRPr lang="zh-CN" altLang="en-US" sz="3200" dirty="0">
              <a:ln w="6350">
                <a:solidFill>
                  <a:srgbClr val="C09CC2"/>
                </a:solidFill>
              </a:ln>
              <a:solidFill>
                <a:srgbClr val="7030A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222" name="Text Box 147"/>
          <p:cNvSpPr txBox="1">
            <a:spLocks noChangeArrowheads="1"/>
          </p:cNvSpPr>
          <p:nvPr/>
        </p:nvSpPr>
        <p:spPr bwMode="auto">
          <a:xfrm>
            <a:off x="3779912" y="410716"/>
            <a:ext cx="989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ko-KR" altLang="en-US" sz="2400" b="1" dirty="0" smtClean="0">
                <a:solidFill>
                  <a:srgbClr val="3B3B3B"/>
                </a:solidFill>
                <a:latin typeface="DFKai-SB" panose="03000509000000000000" pitchFamily="65" charset="-120"/>
                <a:ea typeface="微软雅黑" pitchFamily="34" charset="-122"/>
              </a:rPr>
              <a:t>목차</a:t>
            </a:r>
            <a:endParaRPr lang="zh-CN" altLang="en-US" sz="2400" b="1" dirty="0">
              <a:solidFill>
                <a:srgbClr val="3B3B3B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36817" y="885010"/>
            <a:ext cx="8655663" cy="4206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FKai-SB" panose="03000509000000000000" pitchFamily="65" charset="-120"/>
            </a:endParaRPr>
          </a:p>
        </p:txBody>
      </p:sp>
      <p:sp>
        <p:nvSpPr>
          <p:cNvPr id="223" name="Rectangle 148"/>
          <p:cNvSpPr>
            <a:spLocks noChangeArrowheads="1"/>
          </p:cNvSpPr>
          <p:nvPr/>
        </p:nvSpPr>
        <p:spPr bwMode="auto">
          <a:xfrm>
            <a:off x="3491879" y="800373"/>
            <a:ext cx="1567671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 smtClean="0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 O N T E N T S</a:t>
            </a:r>
            <a:endParaRPr lang="en-US" altLang="zh-CN" sz="1100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9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233" y="99795"/>
            <a:ext cx="5529895" cy="814977"/>
            <a:chOff x="194233" y="99795"/>
            <a:chExt cx="5529895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37773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</a:rPr>
                <a:t>스토리보드</a:t>
              </a:r>
              <a:r>
                <a:rPr lang="en-US" altLang="ko-KR" b="1" dirty="0">
                  <a:solidFill>
                    <a:schemeClr val="tx2"/>
                  </a:solidFill>
                </a:rPr>
                <a:t>(</a:t>
              </a:r>
              <a:r>
                <a:rPr lang="en-US" altLang="ko-KR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Use Case Diagram</a:t>
              </a:r>
              <a:r>
                <a:rPr lang="en-US" altLang="ko-KR" b="1" dirty="0">
                  <a:solidFill>
                    <a:schemeClr val="tx2"/>
                  </a:solidFill>
                </a:rPr>
                <a:t>)</a:t>
              </a: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4" y="1078826"/>
            <a:ext cx="8516278" cy="37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005972"/>
            <a:ext cx="2736304" cy="401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05972"/>
            <a:ext cx="3009615" cy="394124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3039044" cy="866080"/>
            <a:chOff x="194233" y="99795"/>
            <a:chExt cx="303904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MVC</a:t>
              </a:r>
              <a:r>
                <a:rPr lang="ko-KR" altLang="en-US" b="1" dirty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파일 </a:t>
              </a:r>
              <a:r>
                <a:rPr lang="ko-KR" altLang="en-US" b="1" dirty="0" smtClean="0">
                  <a:solidFill>
                    <a:schemeClr val="tx2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구조</a:t>
              </a:r>
              <a:endParaRPr lang="en-US" altLang="ko-KR" b="1" dirty="0">
                <a:solidFill>
                  <a:schemeClr val="tx2"/>
                </a:solidFill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965875"/>
            <a:ext cx="8655663" cy="40533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2412" y="1274812"/>
            <a:ext cx="1689784" cy="50405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11759" y="1274812"/>
            <a:ext cx="1152128" cy="25202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어플리케이션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화살표 연결선 25"/>
          <p:cNvCxnSpPr>
            <a:endCxn id="23" idx="1"/>
          </p:cNvCxnSpPr>
          <p:nvPr/>
        </p:nvCxnSpPr>
        <p:spPr>
          <a:xfrm>
            <a:off x="2082196" y="1400826"/>
            <a:ext cx="329563" cy="0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92411" y="1778867"/>
            <a:ext cx="2523405" cy="316835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203848" y="1778868"/>
            <a:ext cx="2448271" cy="23976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Control(DAO &amp; Controller)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1" name="직선 화살표 연결선 30"/>
          <p:cNvCxnSpPr>
            <a:endCxn id="30" idx="1"/>
          </p:cNvCxnSpPr>
          <p:nvPr/>
        </p:nvCxnSpPr>
        <p:spPr>
          <a:xfrm>
            <a:off x="2915816" y="1898751"/>
            <a:ext cx="288032" cy="1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156176" y="1028340"/>
            <a:ext cx="1440160" cy="462496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004048" y="1131850"/>
            <a:ext cx="792088" cy="252028"/>
          </a:xfrm>
          <a:prstGeom prst="rect">
            <a:avLst/>
          </a:prstGeom>
          <a:noFill/>
          <a:ln>
            <a:solidFill>
              <a:srgbClr val="C09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이미</a:t>
            </a:r>
            <a:r>
              <a:rPr lang="ko-KR" altLang="en-US" sz="1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43" idx="1"/>
            <a:endCxn id="44" idx="3"/>
          </p:cNvCxnSpPr>
          <p:nvPr/>
        </p:nvCxnSpPr>
        <p:spPr>
          <a:xfrm flipH="1" flipV="1">
            <a:off x="5796136" y="1257864"/>
            <a:ext cx="360040" cy="1724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156176" y="1490836"/>
            <a:ext cx="1656184" cy="1152128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427302" y="2210916"/>
            <a:ext cx="1224818" cy="288032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Model(VO)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53" idx="1"/>
            <a:endCxn id="54" idx="3"/>
          </p:cNvCxnSpPr>
          <p:nvPr/>
        </p:nvCxnSpPr>
        <p:spPr>
          <a:xfrm flipH="1">
            <a:off x="5652120" y="2066900"/>
            <a:ext cx="504056" cy="288032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156858" y="2642964"/>
            <a:ext cx="2375582" cy="23762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355976" y="2849985"/>
            <a:ext cx="1109453" cy="29703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VIEW</a:t>
            </a:r>
            <a:endParaRPr lang="ko-KR" altLang="en-US" sz="1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화살표 연결선 65"/>
          <p:cNvCxnSpPr>
            <a:stCxn id="42" idx="1"/>
            <a:endCxn id="65" idx="3"/>
          </p:cNvCxnSpPr>
          <p:nvPr/>
        </p:nvCxnSpPr>
        <p:spPr>
          <a:xfrm flipH="1" flipV="1">
            <a:off x="5465429" y="2998503"/>
            <a:ext cx="690747" cy="14097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8" y="1002774"/>
            <a:ext cx="8656902" cy="394444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881823" cy="803944"/>
            <a:chOff x="194233" y="99795"/>
            <a:chExt cx="4881823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384585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Diagram(Overall)</a:t>
              </a:r>
              <a:endParaRPr lang="ko-KR" altLang="en-US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5434" y="41071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2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4" y="1002776"/>
            <a:ext cx="8698246" cy="394444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4695228" cy="814977"/>
            <a:chOff x="194233" y="99795"/>
            <a:chExt cx="4695228" cy="814977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59632" y="637773"/>
              <a:ext cx="362982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Diagram(Model - VO)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673911" cy="803944"/>
            <a:chOff x="194233" y="99795"/>
            <a:chExt cx="5673911" cy="803944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Class Diagram(Controller – DAO)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5" y="1097839"/>
            <a:ext cx="8496927" cy="3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94233" y="99795"/>
            <a:ext cx="5241863" cy="794072"/>
            <a:chOff x="194233" y="99795"/>
            <a:chExt cx="5241863" cy="79407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00FF"/>
                  </a:solidFill>
                  <a:latin typeface="Impact" pitchFamily="34" charset="0"/>
                  <a:ea typeface="迷你简汉真广标" pitchFamily="49" charset="-122"/>
                </a:rPr>
                <a:t>06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420589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 smtClean="0">
                  <a:latin typeface="+mn-lt"/>
                </a:rPr>
                <a:t>-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Class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Diagram(Controller </a:t>
              </a:r>
              <a:r>
                <a:rPr lang="en-US" altLang="ko-KR" b="1" dirty="0">
                  <a:latin typeface="나눔스퀘어라운드 Bold" pitchFamily="50" charset="-127"/>
                  <a:ea typeface="나눔스퀘어라운드 Bold" pitchFamily="50" charset="-127"/>
                </a:rPr>
                <a:t>– </a:t>
              </a:r>
              <a:r>
                <a:rPr lang="en-US" altLang="ko-KR" b="1" dirty="0" smtClean="0">
                  <a:latin typeface="나눔스퀘어라운드 Bold" pitchFamily="50" charset="-127"/>
                  <a:ea typeface="나눔스퀘어라운드 Bold" pitchFamily="50" charset="-127"/>
                </a:rPr>
                <a:t>Dialogs)</a:t>
              </a:r>
              <a:endParaRPr lang="en-US" altLang="ko-KR" b="1" dirty="0"/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201299" y="403556"/>
              <a:ext cx="1138453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프로그램 구</a:t>
              </a:r>
              <a:r>
                <a:rPr lang="ko-KR" altLang="en-US" sz="1200" b="1" cap="none" spc="0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6" y="1093856"/>
            <a:ext cx="8481456" cy="378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138908"/>
            <a:ext cx="44644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  로그인 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메인 화면 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고객정보화면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거래처정보화면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원단정보화면 </a:t>
            </a:r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&amp; </a:t>
            </a: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거래내역화면</a:t>
            </a:r>
            <a:endParaRPr lang="en-US" altLang="ko-KR" b="1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latin typeface="나눔스퀘어라운드 Bold" pitchFamily="50" charset="-127"/>
                <a:ea typeface="나눔스퀘어라운드 Bold" pitchFamily="50" charset="-127"/>
              </a:rPr>
              <a:t>주문내역화면  </a:t>
            </a:r>
            <a:endParaRPr lang="ko-KR" altLang="en-US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rPr>
              <a:t>07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FF00FF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544464" y="0"/>
            <a:ext cx="877971" cy="4113946"/>
            <a:chOff x="1775252" y="-1053552"/>
            <a:chExt cx="1045160" cy="4897356"/>
          </a:xfrm>
          <a:solidFill>
            <a:srgbClr val="FF00FF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3949536" y="1851068"/>
            <a:ext cx="163057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</a:t>
            </a:r>
            <a:r>
              <a:rPr lang="ko-KR" altLang="en-U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15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로그인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187624" y="403556"/>
              <a:ext cx="1263487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UI </a:t>
              </a:r>
              <a:r>
                <a:rPr lang="ko-KR" altLang="en-US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와</a:t>
              </a:r>
              <a:r>
                <a:rPr lang="en-US" altLang="ko-KR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기능설명</a:t>
              </a:r>
              <a:r>
                <a:rPr lang="en-US" altLang="ko-KR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FF00FF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64049"/>
            <a:ext cx="4225581" cy="379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18524" y="1274812"/>
            <a:ext cx="42157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로그인 화면</a:t>
            </a:r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운영자 단독 사용프로그램</a:t>
            </a:r>
            <a:endParaRPr lang="en-US" altLang="ko-KR" b="1" dirty="0" smtClean="0"/>
          </a:p>
          <a:p>
            <a:r>
              <a:rPr lang="ko-KR" altLang="en-US" b="1" dirty="0" smtClean="0"/>
              <a:t> 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불필요한 접근을 차단 </a:t>
            </a:r>
            <a:endParaRPr lang="en-US" altLang="ko-KR" b="1" dirty="0" smtClean="0"/>
          </a:p>
          <a:p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781889" y="4155132"/>
            <a:ext cx="485855" cy="21602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90" y="4320952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2" idx="3"/>
            <a:endCxn id="25" idx="1"/>
          </p:cNvCxnSpPr>
          <p:nvPr/>
        </p:nvCxnSpPr>
        <p:spPr>
          <a:xfrm flipV="1">
            <a:off x="2156992" y="4320952"/>
            <a:ext cx="2701612" cy="823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4858604" y="4127171"/>
            <a:ext cx="2880320" cy="38756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로그인 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☞  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메인 화면으로 이동</a:t>
            </a:r>
            <a:r>
              <a:rPr lang="ko-KR" altLang="en-US" sz="900" b="1" dirty="0" smtClean="0">
                <a:solidFill>
                  <a:srgbClr val="7030A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31389" y="4155132"/>
            <a:ext cx="485855" cy="21602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7" y="4213025"/>
            <a:ext cx="104502" cy="164732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stCxn id="30" idx="3"/>
            <a:endCxn id="32" idx="1"/>
          </p:cNvCxnSpPr>
          <p:nvPr/>
        </p:nvCxnSpPr>
        <p:spPr>
          <a:xfrm flipV="1">
            <a:off x="2938139" y="3530631"/>
            <a:ext cx="1920465" cy="764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4858604" y="3393507"/>
            <a:ext cx="1369580" cy="27424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프로그램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779912" y="37950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51920" y="424381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메인 화면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" y="1054186"/>
            <a:ext cx="8615557" cy="38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순서도: 수행의 시작/종료 20"/>
          <p:cNvSpPr/>
          <p:nvPr/>
        </p:nvSpPr>
        <p:spPr>
          <a:xfrm>
            <a:off x="3005853" y="760539"/>
            <a:ext cx="1195487" cy="31725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로그아웃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53" y="1216609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 flipV="1">
            <a:off x="423704" y="919167"/>
            <a:ext cx="2582149" cy="4621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수행의 시작/종료 24"/>
          <p:cNvSpPr/>
          <p:nvPr/>
        </p:nvSpPr>
        <p:spPr>
          <a:xfrm>
            <a:off x="2555776" y="1210853"/>
            <a:ext cx="1196370" cy="271933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정보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6" name="직선 화살표 연결선 25"/>
          <p:cNvCxnSpPr>
            <a:stCxn id="27" idx="1"/>
            <a:endCxn id="25" idx="1"/>
          </p:cNvCxnSpPr>
          <p:nvPr/>
        </p:nvCxnSpPr>
        <p:spPr>
          <a:xfrm>
            <a:off x="947998" y="1299595"/>
            <a:ext cx="1607778" cy="47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8" y="1217229"/>
            <a:ext cx="104502" cy="16473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555776" y="1796612"/>
            <a:ext cx="5976664" cy="70233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5544108" y="2974997"/>
            <a:ext cx="1980220" cy="317255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6534218" y="2498948"/>
            <a:ext cx="0" cy="4567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555776" y="1657698"/>
            <a:ext cx="1368152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35" idx="3"/>
            <a:endCxn id="39" idx="1"/>
          </p:cNvCxnSpPr>
          <p:nvPr/>
        </p:nvCxnSpPr>
        <p:spPr>
          <a:xfrm flipV="1">
            <a:off x="3923928" y="1618126"/>
            <a:ext cx="720080" cy="109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순서도: 수행의 시작/종료 103"/>
          <p:cNvSpPr/>
          <p:nvPr/>
        </p:nvSpPr>
        <p:spPr>
          <a:xfrm>
            <a:off x="3430955" y="3222654"/>
            <a:ext cx="1584176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텍스트필드만 초기화 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&amp;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테이블뷰 새로고침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5" name="직선 화살표 연결선 104"/>
          <p:cNvCxnSpPr>
            <a:stCxn id="106" idx="3"/>
            <a:endCxn id="104" idx="1"/>
          </p:cNvCxnSpPr>
          <p:nvPr/>
        </p:nvCxnSpPr>
        <p:spPr>
          <a:xfrm>
            <a:off x="1667355" y="3189109"/>
            <a:ext cx="1763600" cy="1775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순서도: 수행의 시작/종료 107"/>
          <p:cNvSpPr/>
          <p:nvPr/>
        </p:nvSpPr>
        <p:spPr>
          <a:xfrm>
            <a:off x="3458722" y="3723084"/>
            <a:ext cx="1528643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프로그램 전체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10" name="직선 화살표 연결선 109"/>
          <p:cNvCxnSpPr>
            <a:stCxn id="109" idx="3"/>
            <a:endCxn id="108" idx="1"/>
          </p:cNvCxnSpPr>
          <p:nvPr/>
        </p:nvCxnSpPr>
        <p:spPr>
          <a:xfrm>
            <a:off x="1840382" y="3408238"/>
            <a:ext cx="1618340" cy="45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수행의 시작/종료 38"/>
          <p:cNvSpPr/>
          <p:nvPr/>
        </p:nvSpPr>
        <p:spPr>
          <a:xfrm>
            <a:off x="4644008" y="1490836"/>
            <a:ext cx="2232248" cy="254579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고객이름으로 정보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15" name="가로로 말린 두루마리 모양 114"/>
          <p:cNvSpPr/>
          <p:nvPr/>
        </p:nvSpPr>
        <p:spPr>
          <a:xfrm>
            <a:off x="4973428" y="4001540"/>
            <a:ext cx="3816424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버튼 비활성화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테이블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더블클릭 시에만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고객명과 연락처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</a:t>
            </a:r>
            <a:r>
              <a:rPr lang="ko-KR" altLang="en-US" sz="900" b="1" dirty="0" smtClean="0">
                <a:solidFill>
                  <a:schemeClr val="tx1"/>
                </a:solidFill>
                <a:latin typeface="+mj-ea"/>
              </a:rPr>
              <a:t>알람을 띄움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254348" y="3122945"/>
            <a:ext cx="360756" cy="14401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1469615" y="3298288"/>
            <a:ext cx="366081" cy="13676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53" y="3106743"/>
            <a:ext cx="104502" cy="164732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880" y="3325872"/>
            <a:ext cx="104502" cy="164732"/>
          </a:xfrm>
          <a:prstGeom prst="rect">
            <a:avLst/>
          </a:prstGeom>
        </p:spPr>
      </p:pic>
      <p:sp>
        <p:nvSpPr>
          <p:cNvPr id="129" name="직사각형 128"/>
          <p:cNvSpPr/>
          <p:nvPr/>
        </p:nvSpPr>
        <p:spPr>
          <a:xfrm>
            <a:off x="361685" y="1490835"/>
            <a:ext cx="2122083" cy="22322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323528" y="1357497"/>
            <a:ext cx="504056" cy="133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수행의 시작/종료 61"/>
          <p:cNvSpPr/>
          <p:nvPr/>
        </p:nvSpPr>
        <p:spPr>
          <a:xfrm>
            <a:off x="746151" y="3615765"/>
            <a:ext cx="1362345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1453" y="1202803"/>
            <a:ext cx="326835" cy="1546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2472" y="1202804"/>
            <a:ext cx="325355" cy="144016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964480" y="9658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723957" y="124714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95536" y="36234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372200" y="259434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139952" y="157296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771800" y="32107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948732" y="36677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7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78" y="1013383"/>
            <a:ext cx="8636670" cy="39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202349" cy="866080"/>
            <a:chOff x="194233" y="99795"/>
            <a:chExt cx="520234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6637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테이블 뷰 더블클릭 시 화면과 기능 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55776" y="2066901"/>
            <a:ext cx="5976664" cy="14401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6660232" y="2632444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138908"/>
            <a:ext cx="104502" cy="164732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4" idx="2"/>
            <a:endCxn id="23" idx="1"/>
          </p:cNvCxnSpPr>
          <p:nvPr/>
        </p:nvCxnSpPr>
        <p:spPr>
          <a:xfrm>
            <a:off x="5344331" y="2303640"/>
            <a:ext cx="1315901" cy="6194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1"/>
          </p:cNvCxnSpPr>
          <p:nvPr/>
        </p:nvCxnSpPr>
        <p:spPr>
          <a:xfrm flipH="1" flipV="1">
            <a:off x="2483769" y="2632444"/>
            <a:ext cx="4176463" cy="290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23528" y="1490836"/>
            <a:ext cx="2160223" cy="14802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004307" y="3314702"/>
            <a:ext cx="330611" cy="138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24403" y="3119023"/>
            <a:ext cx="312268" cy="1715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495265" y="4201962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7" name="직선 화살표 연결선 46"/>
          <p:cNvCxnSpPr>
            <a:stCxn id="42" idx="2"/>
            <a:endCxn id="57" idx="0"/>
          </p:cNvCxnSpPr>
          <p:nvPr/>
        </p:nvCxnSpPr>
        <p:spPr>
          <a:xfrm>
            <a:off x="1169613" y="3453458"/>
            <a:ext cx="283745" cy="5709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57" idx="0"/>
          </p:cNvCxnSpPr>
          <p:nvPr/>
        </p:nvCxnSpPr>
        <p:spPr>
          <a:xfrm flipH="1">
            <a:off x="1453358" y="3290555"/>
            <a:ext cx="327179" cy="733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9677" y="1274813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가로로 말린 두루마리 모양 49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고객명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또는 연락처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고객이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5" name="타원 54"/>
          <p:cNvSpPr/>
          <p:nvPr/>
        </p:nvSpPr>
        <p:spPr>
          <a:xfrm>
            <a:off x="5858265" y="251370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14472" y="26457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309342" y="402439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1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rPr>
              <a:t>개 발 목 적</a:t>
            </a:r>
            <a:endParaRPr lang="zh-CN" altLang="en-US" sz="1600" b="1" dirty="0">
              <a:solidFill>
                <a:schemeClr val="accent5">
                  <a:lumMod val="5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선정 이유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>
                <a:solidFill>
                  <a:schemeClr val="tx2"/>
                </a:solidFill>
              </a:rPr>
              <a:t>개발 목적   </a:t>
            </a:r>
            <a:r>
              <a:rPr lang="zh-CN" altLang="en-US" sz="20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5">
                  <a:lumMod val="5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chemeClr val="accent5">
              <a:lumMod val="50000"/>
            </a:schemeClr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0" y="1002775"/>
            <a:ext cx="8636670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313871" cy="866080"/>
            <a:chOff x="194233" y="99795"/>
            <a:chExt cx="531387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27790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거래처정보 화면과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9677" y="1490836"/>
            <a:ext cx="2194091" cy="172819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827584" y="3135361"/>
            <a:ext cx="1208712" cy="15567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5776" y="1600511"/>
            <a:ext cx="1368152" cy="17835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6" idx="1"/>
          </p:cNvCxnSpPr>
          <p:nvPr/>
        </p:nvCxnSpPr>
        <p:spPr>
          <a:xfrm flipV="1">
            <a:off x="3923928" y="1609970"/>
            <a:ext cx="827484" cy="797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수행의 시작/종료 25"/>
          <p:cNvSpPr/>
          <p:nvPr/>
        </p:nvSpPr>
        <p:spPr>
          <a:xfrm>
            <a:off x="4751412" y="1513079"/>
            <a:ext cx="2880320" cy="19378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</a:rPr>
              <a:t>거래처명으로 정보 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</a:rPr>
              <a:t>검색 가능</a:t>
            </a:r>
            <a:r>
              <a:rPr lang="en-US" altLang="ko-KR" sz="900" b="1" dirty="0">
                <a:solidFill>
                  <a:srgbClr val="7030A0"/>
                </a:solidFill>
                <a:latin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55776" y="1796612"/>
            <a:ext cx="5760640" cy="558320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/>
          <p:cNvSpPr/>
          <p:nvPr/>
        </p:nvSpPr>
        <p:spPr>
          <a:xfrm>
            <a:off x="4716016" y="2891432"/>
            <a:ext cx="219667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</a:t>
            </a:r>
            <a:r>
              <a:rPr lang="ko-KR" altLang="en-US" sz="900" b="1">
                <a:solidFill>
                  <a:srgbClr val="7030A0"/>
                </a:solidFill>
                <a:latin typeface="+mj-ea"/>
                <a:ea typeface="+mj-ea"/>
              </a:rPr>
              <a:t>처</a:t>
            </a:r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정보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5" name="직선 화살표 연결선 34"/>
          <p:cNvCxnSpPr>
            <a:stCxn id="33" idx="2"/>
            <a:endCxn id="34" idx="0"/>
          </p:cNvCxnSpPr>
          <p:nvPr/>
        </p:nvCxnSpPr>
        <p:spPr>
          <a:xfrm>
            <a:off x="5436096" y="2354932"/>
            <a:ext cx="378259" cy="536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755576" y="1285974"/>
            <a:ext cx="498772" cy="2048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386465" y="311666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55022" y="248040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142199" y="15628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21686"/>
            <a:ext cx="8633423" cy="392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55075" cy="866080"/>
            <a:chOff x="194233" y="99795"/>
            <a:chExt cx="565507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1910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 기능 설명 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48739" y="3433825"/>
            <a:ext cx="313690" cy="176884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66359" y="3262293"/>
            <a:ext cx="282449" cy="171532"/>
          </a:xfrm>
          <a:prstGeom prst="round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2558034" y="3524179"/>
            <a:ext cx="1916186" cy="4000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더블클릭 시 수정버튼과 삭제버튼 활성화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6" y="3542860"/>
            <a:ext cx="86084" cy="1356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08" y="3341983"/>
            <a:ext cx="86084" cy="135698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stCxn id="34" idx="2"/>
          </p:cNvCxnSpPr>
          <p:nvPr/>
        </p:nvCxnSpPr>
        <p:spPr>
          <a:xfrm>
            <a:off x="1362428" y="3678558"/>
            <a:ext cx="1051590" cy="456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35" idx="2"/>
          </p:cNvCxnSpPr>
          <p:nvPr/>
        </p:nvCxnSpPr>
        <p:spPr>
          <a:xfrm>
            <a:off x="1991850" y="3477681"/>
            <a:ext cx="422168" cy="2008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2558034" y="2020713"/>
            <a:ext cx="5749598" cy="160208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수행의 시작/종료 49"/>
          <p:cNvSpPr/>
          <p:nvPr/>
        </p:nvSpPr>
        <p:spPr>
          <a:xfrm>
            <a:off x="5849308" y="2465834"/>
            <a:ext cx="1815924" cy="64668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31" y="2174080"/>
            <a:ext cx="104502" cy="183255"/>
          </a:xfrm>
          <a:prstGeom prst="rect">
            <a:avLst/>
          </a:prstGeom>
        </p:spPr>
      </p:pic>
      <p:cxnSp>
        <p:nvCxnSpPr>
          <p:cNvPr id="52" name="직선 화살표 연결선 51"/>
          <p:cNvCxnSpPr>
            <a:stCxn id="51" idx="2"/>
            <a:endCxn id="50" idx="1"/>
          </p:cNvCxnSpPr>
          <p:nvPr/>
        </p:nvCxnSpPr>
        <p:spPr>
          <a:xfrm>
            <a:off x="5366282" y="2357335"/>
            <a:ext cx="483026" cy="4318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50" idx="1"/>
            <a:endCxn id="54" idx="3"/>
          </p:cNvCxnSpPr>
          <p:nvPr/>
        </p:nvCxnSpPr>
        <p:spPr>
          <a:xfrm flipH="1" flipV="1">
            <a:off x="2497803" y="2314839"/>
            <a:ext cx="3351505" cy="4743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15629" y="1451701"/>
            <a:ext cx="2182174" cy="17262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가로로 말린 두루마리 모양 38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거래처가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7416" y="1274812"/>
            <a:ext cx="476932" cy="163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432833" y="245233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114472" y="24464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414018" y="3610709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9" grpId="0" animBg="1"/>
      <p:bldP spid="50" grpId="0" animBg="1"/>
      <p:bldP spid="5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2" y="994777"/>
            <a:ext cx="8656902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원단정보 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418828"/>
            <a:ext cx="2554131" cy="302433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907704" y="4299148"/>
            <a:ext cx="930297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7623" y="1287990"/>
            <a:ext cx="509639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15816" y="1796612"/>
            <a:ext cx="5688632" cy="486312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765319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단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정보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372200" y="2282924"/>
            <a:ext cx="1023403" cy="482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915568" y="1601289"/>
            <a:ext cx="1180144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4924375" y="1408401"/>
            <a:ext cx="1959526" cy="256176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원단명으로 원단정보검색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7" name="직선 화살표 연결선 36"/>
          <p:cNvCxnSpPr>
            <a:stCxn id="35" idx="3"/>
            <a:endCxn id="36" idx="1"/>
          </p:cNvCxnSpPr>
          <p:nvPr/>
        </p:nvCxnSpPr>
        <p:spPr>
          <a:xfrm flipV="1">
            <a:off x="4095712" y="1536489"/>
            <a:ext cx="828663" cy="13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가로로 말린 두루마리 모양 30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이미지포함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32" name="타원 31"/>
          <p:cNvSpPr/>
          <p:nvPr/>
        </p:nvSpPr>
        <p:spPr>
          <a:xfrm>
            <a:off x="1702159" y="42991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72808" y="242444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6027" y="150394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5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2" y="1002775"/>
            <a:ext cx="8644947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6177967" cy="866080"/>
            <a:chOff x="194233" y="99795"/>
            <a:chExt cx="617796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514199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ea typeface="나눔스퀘어라운드 Bold" pitchFamily="50" charset="-127"/>
                </a:rPr>
                <a:t>테이블 뷰 더블클릭 시 화면과 </a:t>
              </a:r>
              <a:r>
                <a:rPr lang="ko-KR" altLang="en-US" b="1" dirty="0" smtClean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931540" y="1928379"/>
            <a:ext cx="5744916" cy="15437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779912" y="2471607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000338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2" idx="2"/>
            <a:endCxn id="21" idx="1"/>
          </p:cNvCxnSpPr>
          <p:nvPr/>
        </p:nvCxnSpPr>
        <p:spPr>
          <a:xfrm>
            <a:off x="3256099" y="2165070"/>
            <a:ext cx="523813" cy="597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5" idx="3"/>
          </p:cNvCxnSpPr>
          <p:nvPr/>
        </p:nvCxnSpPr>
        <p:spPr>
          <a:xfrm flipH="1">
            <a:off x="2931540" y="2731426"/>
            <a:ext cx="848372" cy="1744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23528" y="1440656"/>
            <a:ext cx="2608012" cy="29305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254348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823370" y="4413572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228506" y="461172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394536" y="4414762"/>
            <a:ext cx="369152" cy="1266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7164288" y="2731426"/>
            <a:ext cx="1656184" cy="63161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거래등록 버튼 클릭 시 거래등록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27" y="1698786"/>
            <a:ext cx="104502" cy="183255"/>
          </a:xfrm>
          <a:prstGeom prst="rect">
            <a:avLst/>
          </a:prstGeom>
        </p:spPr>
      </p:pic>
      <p:cxnSp>
        <p:nvCxnSpPr>
          <p:cNvPr id="48" name="직선 화살표 연결선 47"/>
          <p:cNvCxnSpPr>
            <a:stCxn id="47" idx="2"/>
            <a:endCxn id="46" idx="0"/>
          </p:cNvCxnSpPr>
          <p:nvPr/>
        </p:nvCxnSpPr>
        <p:spPr>
          <a:xfrm flipH="1">
            <a:off x="7992380" y="1882041"/>
            <a:ext cx="345598" cy="8493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가로로 말린 두루마리 모양 42"/>
          <p:cNvSpPr/>
          <p:nvPr/>
        </p:nvSpPr>
        <p:spPr>
          <a:xfrm>
            <a:off x="4170572" y="4024396"/>
            <a:ext cx="4577892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특징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수정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선택된 원단이 거래내역과 주문내역에 사용되어있으면 삭제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2867298" y="4487205"/>
            <a:ext cx="907802" cy="22440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버튼 활성화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67132" y="4595254"/>
            <a:ext cx="312475" cy="12786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화살표 연결선 74"/>
          <p:cNvCxnSpPr>
            <a:endCxn id="44" idx="1"/>
          </p:cNvCxnSpPr>
          <p:nvPr/>
        </p:nvCxnSpPr>
        <p:spPr>
          <a:xfrm>
            <a:off x="2051720" y="4599408"/>
            <a:ext cx="81557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373989" y="231183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229973" y="269402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307095" y="448720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980858" y="228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7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4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98" y="1497763"/>
            <a:ext cx="4002385" cy="2432676"/>
          </a:xfrm>
          <a:prstGeom prst="rect">
            <a:avLst/>
          </a:prstGeom>
          <a:noFill/>
          <a:ln w="9525">
            <a:solidFill>
              <a:schemeClr val="tx1">
                <a:alpha val="99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2250"/>
            <a:ext cx="4237389" cy="394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673911" cy="866080"/>
            <a:chOff x="194233" y="99795"/>
            <a:chExt cx="5673911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63794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거래등록화면과 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89677" y="1202804"/>
            <a:ext cx="4138307" cy="16201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135772" y="2696822"/>
            <a:ext cx="2315339" cy="214637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원단의 기본 정보를 가져옴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81205" y="2974735"/>
            <a:ext cx="435819" cy="18663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39752" y="3867100"/>
            <a:ext cx="435819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908999" y="4587180"/>
            <a:ext cx="430753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13056" y="4587180"/>
            <a:ext cx="362516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stCxn id="28" idx="3"/>
            <a:endCxn id="34" idx="1"/>
          </p:cNvCxnSpPr>
          <p:nvPr/>
        </p:nvCxnSpPr>
        <p:spPr>
          <a:xfrm flipV="1">
            <a:off x="2775572" y="2822984"/>
            <a:ext cx="1999184" cy="1199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786237" y="1647602"/>
            <a:ext cx="3999445" cy="9953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774756" y="2696326"/>
            <a:ext cx="4010925" cy="25331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46" y="2978116"/>
            <a:ext cx="104502" cy="183255"/>
          </a:xfrm>
          <a:prstGeom prst="rect">
            <a:avLst/>
          </a:prstGeom>
        </p:spPr>
      </p:pic>
      <p:cxnSp>
        <p:nvCxnSpPr>
          <p:cNvPr id="37" name="직선 화살표 연결선 36"/>
          <p:cNvCxnSpPr>
            <a:stCxn id="36" idx="3"/>
            <a:endCxn id="31" idx="1"/>
          </p:cNvCxnSpPr>
          <p:nvPr/>
        </p:nvCxnSpPr>
        <p:spPr>
          <a:xfrm flipV="1">
            <a:off x="2228048" y="2145283"/>
            <a:ext cx="2558189" cy="9244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372200" y="3612506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876255" y="3591273"/>
            <a:ext cx="340283" cy="21830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4355976" y="3579068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거래내역에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2" name="순서도: 수행의 시작/종료 41"/>
          <p:cNvSpPr/>
          <p:nvPr/>
        </p:nvSpPr>
        <p:spPr>
          <a:xfrm>
            <a:off x="7794748" y="3229833"/>
            <a:ext cx="1025724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면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 rot="20327601">
            <a:off x="2607552" y="2320659"/>
            <a:ext cx="222807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고객번호 입력 시 고객정보를 불러옴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Rectangle 31"/>
          <p:cNvSpPr>
            <a:spLocks noChangeArrowheads="1"/>
          </p:cNvSpPr>
          <p:nvPr/>
        </p:nvSpPr>
        <p:spPr bwMode="auto">
          <a:xfrm rot="19686743">
            <a:off x="2663940" y="3137500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         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45" name="직선 화살표 연결선 44"/>
          <p:cNvCxnSpPr>
            <a:stCxn id="39" idx="1"/>
            <a:endCxn id="41" idx="3"/>
          </p:cNvCxnSpPr>
          <p:nvPr/>
        </p:nvCxnSpPr>
        <p:spPr>
          <a:xfrm flipH="1">
            <a:off x="5508104" y="3711849"/>
            <a:ext cx="864096" cy="112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0" idx="3"/>
            <a:endCxn id="42" idx="1"/>
          </p:cNvCxnSpPr>
          <p:nvPr/>
        </p:nvCxnSpPr>
        <p:spPr>
          <a:xfrm flipV="1">
            <a:off x="7216538" y="3373849"/>
            <a:ext cx="578210" cy="3265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49" y="3637158"/>
            <a:ext cx="104502" cy="18325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37" y="3611837"/>
            <a:ext cx="104502" cy="18325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가로로 말린 두루마리 모양 46"/>
          <p:cNvSpPr/>
          <p:nvPr/>
        </p:nvSpPr>
        <p:spPr>
          <a:xfrm>
            <a:off x="4139952" y="409640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고객정보 검색으로 고객정보를 불러온 후 고객번호를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9" name="타원 48"/>
          <p:cNvSpPr/>
          <p:nvPr/>
        </p:nvSpPr>
        <p:spPr>
          <a:xfrm>
            <a:off x="35496" y="269682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269629" y="28784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987824" y="373109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199432" y="446554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796136" y="361023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335502" y="344821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9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31" grpId="0" animBg="1"/>
      <p:bldP spid="34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C:\Users\alfo112\Desktop\KakaoTalk_20190604_1147363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2" y="1030779"/>
            <a:ext cx="4267279" cy="38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6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8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7" name="直接连接符 7"/>
              <p:cNvCxnSpPr>
                <a:stCxn id="8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564" y="1130796"/>
            <a:ext cx="3470380" cy="936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854875" y="1354648"/>
            <a:ext cx="3533549" cy="4203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거래등록 화면을 불러오는 코드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7564" y="2066900"/>
            <a:ext cx="3470379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877532" y="1930712"/>
            <a:ext cx="3510892" cy="40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97563" y="2363314"/>
            <a:ext cx="3470379" cy="5917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873565" y="2506776"/>
            <a:ext cx="3514857" cy="4157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텍스트필드를 사용하기 위해 거래등록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74650" y="3082840"/>
            <a:ext cx="3513774" cy="4019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텍스트필드에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선택한 원단정보를 설정하는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en-US" altLang="ko-KR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9" name="직선 화살표 연결선 38"/>
          <p:cNvCxnSpPr>
            <a:stCxn id="37" idx="3"/>
          </p:cNvCxnSpPr>
          <p:nvPr/>
        </p:nvCxnSpPr>
        <p:spPr>
          <a:xfrm>
            <a:off x="4073580" y="3255031"/>
            <a:ext cx="781295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598366" y="2930994"/>
            <a:ext cx="3475214" cy="6480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0783" y="3588168"/>
            <a:ext cx="3470379" cy="854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854875" y="3660734"/>
            <a:ext cx="3527911" cy="4302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원단정보 및 고객정보 텍스트필드를 비활성화 시키는 코드</a:t>
            </a:r>
            <a:r>
              <a:rPr lang="en-US" altLang="ko-KR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200" dirty="0">
              <a:solidFill>
                <a:schemeClr val="tx2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2" name="직선 화살표 연결선 51"/>
          <p:cNvCxnSpPr>
            <a:endCxn id="51" idx="1"/>
          </p:cNvCxnSpPr>
          <p:nvPr/>
        </p:nvCxnSpPr>
        <p:spPr>
          <a:xfrm>
            <a:off x="4067941" y="3875843"/>
            <a:ext cx="78693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597562" y="4436640"/>
            <a:ext cx="3470379" cy="4225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96865" y="4234968"/>
            <a:ext cx="3491558" cy="4320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새 창의 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버튼들을 사용하기 위해 거래등록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View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불러오는 코드</a:t>
            </a:r>
            <a:r>
              <a:rPr lang="en-US" altLang="ko-KR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ko-KR" altLang="en-US" sz="1200" dirty="0">
                <a:solidFill>
                  <a:schemeClr val="tx2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4067941" y="4515172"/>
            <a:ext cx="805624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20" idx="3"/>
          </p:cNvCxnSpPr>
          <p:nvPr/>
        </p:nvCxnSpPr>
        <p:spPr>
          <a:xfrm>
            <a:off x="4067944" y="1598848"/>
            <a:ext cx="786931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4067941" y="2202285"/>
            <a:ext cx="786934" cy="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4081463" y="2660284"/>
            <a:ext cx="773412" cy="863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02774"/>
            <a:ext cx="8650744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737807" cy="866080"/>
            <a:chOff x="194233" y="99795"/>
            <a:chExt cx="4737807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70183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latin typeface="+mn-lt"/>
                  <a:ea typeface="나눔스퀘어라운드 Bold" pitchFamily="50" charset="-127"/>
                </a:rPr>
                <a:t>거래내역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23545" y="1443806"/>
            <a:ext cx="2592271" cy="25673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597024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987824" y="1796612"/>
            <a:ext cx="5760640" cy="342296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453209" y="2548714"/>
            <a:ext cx="1884788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화살표 연결선 24"/>
          <p:cNvCxnSpPr>
            <a:endCxn id="24" idx="0"/>
          </p:cNvCxnSpPr>
          <p:nvPr/>
        </p:nvCxnSpPr>
        <p:spPr>
          <a:xfrm flipH="1">
            <a:off x="7395603" y="2138908"/>
            <a:ext cx="560774" cy="409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987823" y="1601289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4208564" y="1069410"/>
            <a:ext cx="3319159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거래일별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고객명으로  거래내역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0" name="직선 화살표 연결선 29"/>
          <p:cNvCxnSpPr>
            <a:stCxn id="37" idx="3"/>
          </p:cNvCxnSpPr>
          <p:nvPr/>
        </p:nvCxnSpPr>
        <p:spPr>
          <a:xfrm flipV="1">
            <a:off x="6453209" y="1254350"/>
            <a:ext cx="279031" cy="416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07" y="1579118"/>
            <a:ext cx="104502" cy="183255"/>
          </a:xfrm>
          <a:prstGeom prst="rect">
            <a:avLst/>
          </a:prstGeom>
        </p:spPr>
      </p:pic>
      <p:sp>
        <p:nvSpPr>
          <p:cNvPr id="38" name="모서리가 둥근 직사각형 37"/>
          <p:cNvSpPr/>
          <p:nvPr/>
        </p:nvSpPr>
        <p:spPr>
          <a:xfrm>
            <a:off x="1221038" y="3570386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59071" y="3790254"/>
            <a:ext cx="351675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2699792" y="3498378"/>
            <a:ext cx="1916186" cy="2160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초기화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종료버튼만 활성화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/>
          <p:cNvCxnSpPr>
            <a:stCxn id="38" idx="3"/>
            <a:endCxn id="44" idx="2"/>
          </p:cNvCxnSpPr>
          <p:nvPr/>
        </p:nvCxnSpPr>
        <p:spPr>
          <a:xfrm flipV="1">
            <a:off x="1572713" y="3606390"/>
            <a:ext cx="878398" cy="360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39" idx="3"/>
            <a:endCxn id="44" idx="2"/>
          </p:cNvCxnSpPr>
          <p:nvPr/>
        </p:nvCxnSpPr>
        <p:spPr>
          <a:xfrm flipV="1">
            <a:off x="2010746" y="3606390"/>
            <a:ext cx="440365" cy="2558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가로로 말린 두루마리 모양 39"/>
          <p:cNvSpPr/>
          <p:nvPr/>
        </p:nvSpPr>
        <p:spPr>
          <a:xfrm>
            <a:off x="4427984" y="4155132"/>
            <a:ext cx="4392488" cy="720080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41" name="타원 40"/>
          <p:cNvSpPr/>
          <p:nvPr/>
        </p:nvSpPr>
        <p:spPr>
          <a:xfrm>
            <a:off x="467544" y="3955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527723" y="224413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416734" y="137523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451111" y="350671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8" grpId="0" animBg="1"/>
      <p:bldP spid="39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8" y="968693"/>
            <a:ext cx="8650744" cy="392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745919" cy="866080"/>
            <a:chOff x="194233" y="99795"/>
            <a:chExt cx="5745919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70994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뷰 더블클릭 화면과 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87824" y="1923831"/>
            <a:ext cx="5832648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491880" y="2452688"/>
            <a:ext cx="1815924" cy="58132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74176"/>
            <a:ext cx="104502" cy="164732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3" idx="1"/>
            <a:endCxn id="22" idx="0"/>
          </p:cNvCxnSpPr>
          <p:nvPr/>
        </p:nvCxnSpPr>
        <p:spPr>
          <a:xfrm flipH="1">
            <a:off x="4399842" y="2056542"/>
            <a:ext cx="1324286" cy="3961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1"/>
            <a:endCxn id="26" idx="3"/>
          </p:cNvCxnSpPr>
          <p:nvPr/>
        </p:nvCxnSpPr>
        <p:spPr>
          <a:xfrm flipH="1" flipV="1">
            <a:off x="2987824" y="2365846"/>
            <a:ext cx="504056" cy="377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89677" y="1440656"/>
            <a:ext cx="2698147" cy="18503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693342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308139" y="1802354"/>
            <a:ext cx="239525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585612" y="1630822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2" y="1841898"/>
            <a:ext cx="86084" cy="13569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30" y="1683061"/>
            <a:ext cx="86084" cy="135698"/>
          </a:xfrm>
          <a:prstGeom prst="rect">
            <a:avLst/>
          </a:prstGeom>
        </p:spPr>
      </p:pic>
      <p:cxnSp>
        <p:nvCxnSpPr>
          <p:cNvPr id="44" name="직선 화살표 연결선 43"/>
          <p:cNvCxnSpPr>
            <a:stCxn id="42" idx="2"/>
            <a:endCxn id="1026" idx="0"/>
          </p:cNvCxnSpPr>
          <p:nvPr/>
        </p:nvCxnSpPr>
        <p:spPr>
          <a:xfrm>
            <a:off x="1507944" y="1977596"/>
            <a:ext cx="158991" cy="14073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43" idx="2"/>
            <a:endCxn id="1026" idx="0"/>
          </p:cNvCxnSpPr>
          <p:nvPr/>
        </p:nvCxnSpPr>
        <p:spPr>
          <a:xfrm flipH="1">
            <a:off x="1666935" y="1818759"/>
            <a:ext cx="1192637" cy="1566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8244408" y="1634852"/>
            <a:ext cx="432048" cy="12786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순서도: 수행의 시작/종료 56"/>
          <p:cNvSpPr/>
          <p:nvPr/>
        </p:nvSpPr>
        <p:spPr>
          <a:xfrm>
            <a:off x="7308304" y="2498948"/>
            <a:ext cx="1584176" cy="488804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등록 버튼 클릭 시 주문등록 창을 새롭게 띄워줌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476" y="1726492"/>
            <a:ext cx="104502" cy="183255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8" idx="2"/>
            <a:endCxn id="57" idx="0"/>
          </p:cNvCxnSpPr>
          <p:nvPr/>
        </p:nvCxnSpPr>
        <p:spPr>
          <a:xfrm flipH="1">
            <a:off x="8100392" y="1909747"/>
            <a:ext cx="185335" cy="5892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876256" y="1620458"/>
            <a:ext cx="936104" cy="13045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765" y="1683061"/>
            <a:ext cx="104502" cy="164732"/>
          </a:xfrm>
          <a:prstGeom prst="rect">
            <a:avLst/>
          </a:prstGeom>
        </p:spPr>
      </p:pic>
      <p:cxnSp>
        <p:nvCxnSpPr>
          <p:cNvPr id="64" name="직선 화살표 연결선 63"/>
          <p:cNvCxnSpPr>
            <a:stCxn id="63" idx="2"/>
            <a:endCxn id="5123" idx="0"/>
          </p:cNvCxnSpPr>
          <p:nvPr/>
        </p:nvCxnSpPr>
        <p:spPr>
          <a:xfrm flipH="1">
            <a:off x="6264188" y="1847793"/>
            <a:ext cx="1391828" cy="8271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74928"/>
            <a:ext cx="1656184" cy="1120164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5" y="3384912"/>
            <a:ext cx="2686780" cy="1513507"/>
          </a:xfrm>
          <a:prstGeom prst="rect">
            <a:avLst/>
          </a:prstGeom>
          <a:noFill/>
          <a:ln w="9525">
            <a:solidFill>
              <a:srgbClr val="00B05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9" name="순서도: 수행의 시작/종료 48"/>
          <p:cNvSpPr/>
          <p:nvPr/>
        </p:nvSpPr>
        <p:spPr>
          <a:xfrm>
            <a:off x="179512" y="4011116"/>
            <a:ext cx="2880320" cy="432048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변경버튼 클릭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</a:t>
            </a:r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 테이블 뷰 형태의 새창을 띄움</a:t>
            </a:r>
            <a:r>
              <a:rPr lang="en-US" altLang="ko-KR" sz="800" b="1" dirty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en-US" altLang="ko-KR" sz="8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800" b="1" dirty="0" smtClean="0">
                <a:solidFill>
                  <a:srgbClr val="7030A0"/>
                </a:solidFill>
                <a:latin typeface="+mj-ea"/>
                <a:ea typeface="+mj-ea"/>
              </a:rPr>
              <a:t>선택 방법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☞ 더블클릭 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or </a:t>
            </a:r>
            <a:r>
              <a:rPr lang="ko-KR" altLang="en-US" sz="800" b="1" dirty="0" smtClean="0">
                <a:solidFill>
                  <a:srgbClr val="7030A0"/>
                </a:solidFill>
                <a:latin typeface="바탕"/>
                <a:ea typeface="바탕"/>
              </a:rPr>
              <a:t>등록버튼클릭</a:t>
            </a:r>
            <a:r>
              <a:rPr lang="en-US" altLang="ko-KR" sz="800" b="1" dirty="0" smtClean="0">
                <a:solidFill>
                  <a:srgbClr val="7030A0"/>
                </a:solidFill>
                <a:latin typeface="바탕"/>
                <a:ea typeface="바탕"/>
              </a:rPr>
              <a:t>!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2" name="가로로 말린 두루마리 모양 71"/>
          <p:cNvSpPr/>
          <p:nvPr/>
        </p:nvSpPr>
        <p:spPr>
          <a:xfrm>
            <a:off x="4067944" y="4083124"/>
            <a:ext cx="4752528" cy="850816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선금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위약금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잔금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수령액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미납금은 거래등록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“0”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거래일은 현재 날짜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거래상태는 초기값인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“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거래시작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”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으로 입력 됨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거래상태변경에서 거래상태 미 선택 시 수정불가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입력하는 값이 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의 크기를 초과하는 경우 알람을 띄움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75" name="타원 74"/>
          <p:cNvSpPr/>
          <p:nvPr/>
        </p:nvSpPr>
        <p:spPr>
          <a:xfrm>
            <a:off x="4917969" y="2144273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130104" y="245492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2338" y="3235010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732240" y="222296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049043" y="206201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6" grpId="0" animBg="1"/>
      <p:bldP spid="39" grpId="0" animBg="1"/>
      <p:bldP spid="40" grpId="0" animBg="1"/>
      <p:bldP spid="56" grpId="0" animBg="1"/>
      <p:bldP spid="57" grpId="0" animBg="1"/>
      <p:bldP spid="62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40" y="1002775"/>
            <a:ext cx="4020140" cy="239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1" y="1002775"/>
            <a:ext cx="3956236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529895" cy="866080"/>
            <a:chOff x="194233" y="99795"/>
            <a:chExt cx="552989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4939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등록화면과 </a:t>
              </a:r>
              <a:r>
                <a:rPr lang="ko-KR" altLang="en-US" b="1" dirty="0">
                  <a:ea typeface="나눔스퀘어라운드 Bold" pitchFamily="50" charset="-127"/>
                </a:rPr>
                <a:t>기능설명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9677" y="1202804"/>
            <a:ext cx="3850275" cy="302433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1907704" y="1058788"/>
            <a:ext cx="2247693" cy="323315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거래내역 중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원단정보와 고객정보를 자동으로 불러옴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114959" y="2714972"/>
            <a:ext cx="1952985" cy="93610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892631"/>
            <a:ext cx="104502" cy="164732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6795479" y="1099035"/>
            <a:ext cx="1952985" cy="60782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5" idx="3"/>
          </p:cNvCxnSpPr>
          <p:nvPr/>
        </p:nvCxnSpPr>
        <p:spPr>
          <a:xfrm flipV="1">
            <a:off x="3956422" y="1418827"/>
            <a:ext cx="2810937" cy="15561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1"/>
          <p:cNvSpPr>
            <a:spLocks noChangeArrowheads="1"/>
          </p:cNvSpPr>
          <p:nvPr/>
        </p:nvSpPr>
        <p:spPr bwMode="auto">
          <a:xfrm rot="19874880">
            <a:off x="4195783" y="1905958"/>
            <a:ext cx="2663645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latin typeface="+mn-lt"/>
              </a:rPr>
              <a:t>-</a:t>
            </a:r>
            <a:r>
              <a:rPr lang="ko-KR" altLang="en-US" sz="1000" b="1" dirty="0" smtClean="0">
                <a:latin typeface="+mn-lt"/>
              </a:rPr>
              <a:t>거래처 번호를 검색하면 거래처 정보를 불러옴</a:t>
            </a:r>
            <a:r>
              <a:rPr lang="en-US" altLang="ko-KR" sz="1000" b="1" dirty="0" smtClean="0">
                <a:latin typeface="+mn-lt"/>
              </a:rPr>
              <a:t>!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214814" y="3950660"/>
            <a:ext cx="560758" cy="126678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70" y="3930439"/>
            <a:ext cx="104502" cy="18325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6795478" y="2282924"/>
            <a:ext cx="1952985" cy="2838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44208" y="3042555"/>
            <a:ext cx="358270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948264" y="3054448"/>
            <a:ext cx="288032" cy="198686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4576812" y="3526621"/>
            <a:ext cx="1152128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내역에 등록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44" name="순서도: 수행의 시작/종료 43"/>
          <p:cNvSpPr/>
          <p:nvPr/>
        </p:nvSpPr>
        <p:spPr>
          <a:xfrm>
            <a:off x="7597774" y="3526621"/>
            <a:ext cx="1072530" cy="288032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현재화면 종료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/>
          <p:cNvCxnSpPr>
            <a:stCxn id="41" idx="1"/>
            <a:endCxn id="43" idx="3"/>
          </p:cNvCxnSpPr>
          <p:nvPr/>
        </p:nvCxnSpPr>
        <p:spPr>
          <a:xfrm flipH="1">
            <a:off x="5728940" y="3141898"/>
            <a:ext cx="715268" cy="52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2" idx="3"/>
            <a:endCxn id="44" idx="1"/>
          </p:cNvCxnSpPr>
          <p:nvPr/>
        </p:nvCxnSpPr>
        <p:spPr>
          <a:xfrm>
            <a:off x="7236296" y="3153791"/>
            <a:ext cx="361478" cy="516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7" y="3067207"/>
            <a:ext cx="104502" cy="18325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45" y="3075012"/>
            <a:ext cx="104502" cy="18325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 rot="20345729">
            <a:off x="3894989" y="2887084"/>
            <a:ext cx="260758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ko-KR" sz="1000" b="1" dirty="0" smtClean="0">
                <a:solidFill>
                  <a:schemeClr val="bg2"/>
                </a:solidFill>
                <a:latin typeface="+mn-lt"/>
              </a:rPr>
              <a:t>- </a:t>
            </a:r>
            <a:r>
              <a:rPr lang="ko-KR" altLang="en-US" sz="1000" b="1" dirty="0">
                <a:latin typeface="+mn-lt"/>
                <a:ea typeface="나눔스퀘어라운드 Bold" pitchFamily="50" charset="-127"/>
              </a:rPr>
              <a:t> </a:t>
            </a:r>
            <a:r>
              <a:rPr lang="ko-KR" altLang="en-US" sz="1000" b="1" dirty="0" smtClean="0">
                <a:latin typeface="+mn-lt"/>
                <a:ea typeface="나눔스퀘어라운드 Bold" pitchFamily="50" charset="-127"/>
              </a:rPr>
              <a:t>   총액버튼 클릭 시 자동계산</a:t>
            </a:r>
            <a:endParaRPr lang="en-US" altLang="ko-KR" sz="10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39" name="직선 화살표 연결선 38"/>
          <p:cNvCxnSpPr>
            <a:stCxn id="35" idx="3"/>
            <a:endCxn id="37" idx="1"/>
          </p:cNvCxnSpPr>
          <p:nvPr/>
        </p:nvCxnSpPr>
        <p:spPr>
          <a:xfrm flipV="1">
            <a:off x="2775572" y="2424867"/>
            <a:ext cx="4019906" cy="15891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가로로 말린 두루마리 모양 56"/>
          <p:cNvSpPr/>
          <p:nvPr/>
        </p:nvSpPr>
        <p:spPr>
          <a:xfrm>
            <a:off x="3851921" y="4035346"/>
            <a:ext cx="4968551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거래처정보 검색으로 거래처정보를 불러온 후 거래처번호를 강제변경하면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총액버튼을 클릭하지 않으면 등록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비고를 제외한 모든 항목 미입력 시 등록 불가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763688" y="1129342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4139952" y="2690992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887534" y="381465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868144" y="3327275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235821" y="3299054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9" grpId="0" animBg="1"/>
      <p:bldP spid="33" grpId="0"/>
      <p:bldP spid="35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6" y="1026636"/>
            <a:ext cx="8650744" cy="392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4161743" cy="875952"/>
            <a:chOff x="194233" y="99795"/>
            <a:chExt cx="4161743" cy="875952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98748"/>
              <a:ext cx="312577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 smtClean="0">
                  <a:ea typeface="나눔스퀘어라운드 Bold" pitchFamily="50" charset="-127"/>
                </a:rPr>
                <a:t>주</a:t>
              </a:r>
              <a:r>
                <a:rPr lang="ko-KR" altLang="en-US" b="1" dirty="0">
                  <a:ea typeface="나눔스퀘어라운드 Bold" pitchFamily="50" charset="-127"/>
                </a:rPr>
                <a:t>문</a:t>
              </a:r>
              <a:r>
                <a:rPr lang="ko-KR" altLang="en-US" b="1" dirty="0" smtClean="0">
                  <a:ea typeface="나눔스퀘어라운드 Bold" pitchFamily="50" charset="-127"/>
                </a:rPr>
                <a:t>내역화면과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0776" y="1617784"/>
            <a:ext cx="3465385" cy="138914"/>
          </a:xfrm>
          <a:prstGeom prst="round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3516034" y="1178375"/>
            <a:ext cx="4008294" cy="184940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일별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또는 예약자명을 이용한 주문내역 검색 가능</a:t>
            </a:r>
            <a:r>
              <a:rPr lang="en-US" altLang="ko-KR" sz="900" b="1" dirty="0" smtClean="0">
                <a:solidFill>
                  <a:srgbClr val="7030A0"/>
                </a:solidFill>
                <a:latin typeface="+mj-ea"/>
                <a:ea typeface="+mj-ea"/>
              </a:rPr>
              <a:t>!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3" name="직선 화살표 연결선 22"/>
          <p:cNvCxnSpPr>
            <a:endCxn id="22" idx="2"/>
          </p:cNvCxnSpPr>
          <p:nvPr/>
        </p:nvCxnSpPr>
        <p:spPr>
          <a:xfrm flipH="1" flipV="1">
            <a:off x="5520181" y="1363315"/>
            <a:ext cx="954972" cy="2544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60" y="1595613"/>
            <a:ext cx="104502" cy="18325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090776" y="1796612"/>
            <a:ext cx="5801704" cy="270288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행의 시작/종료 25"/>
          <p:cNvSpPr/>
          <p:nvPr/>
        </p:nvSpPr>
        <p:spPr>
          <a:xfrm>
            <a:off x="6486893" y="2548714"/>
            <a:ext cx="1898224" cy="219674"/>
          </a:xfrm>
          <a:prstGeom prst="flowChartTerminator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주</a:t>
            </a:r>
            <a:r>
              <a:rPr lang="ko-KR" altLang="en-US" sz="900" b="1" dirty="0">
                <a:solidFill>
                  <a:srgbClr val="7030A0"/>
                </a:solidFill>
                <a:latin typeface="+mj-ea"/>
                <a:ea typeface="+mj-ea"/>
              </a:rPr>
              <a:t>문</a:t>
            </a:r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내역 전체를 볼 수 있음</a:t>
            </a:r>
            <a:endParaRPr lang="ko-KR" altLang="en-US" sz="900" b="1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7" name="직선 화살표 연결선 26"/>
          <p:cNvCxnSpPr>
            <a:endCxn id="26" idx="0"/>
          </p:cNvCxnSpPr>
          <p:nvPr/>
        </p:nvCxnSpPr>
        <p:spPr>
          <a:xfrm flipH="1">
            <a:off x="7436005" y="2066900"/>
            <a:ext cx="448363" cy="481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23545" y="1490548"/>
            <a:ext cx="2664279" cy="25205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286627" y="3972931"/>
            <a:ext cx="1382688" cy="18220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7030A0"/>
                </a:solidFill>
                <a:latin typeface="+mj-ea"/>
                <a:ea typeface="+mj-ea"/>
              </a:rPr>
              <a:t>초기화 상태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54348" y="3364904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692381" y="3584772"/>
            <a:ext cx="351675" cy="2103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가로로 말린 두루마리 모양 34"/>
          <p:cNvSpPr/>
          <p:nvPr/>
        </p:nvSpPr>
        <p:spPr>
          <a:xfrm>
            <a:off x="4427985" y="4155132"/>
            <a:ext cx="4320479" cy="773359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 smtClean="0">
                <a:solidFill>
                  <a:schemeClr val="tx1"/>
                </a:solidFill>
                <a:latin typeface="+mj-ea"/>
              </a:rPr>
              <a:t>!</a:t>
            </a:r>
            <a:endParaRPr lang="en-US" altLang="ko-KR" sz="9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35578" y="3946944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524328" y="213890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06810" y="1406211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25299" y="3444068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2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3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5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4" name="直接连接符 7"/>
              <p:cNvCxnSpPr>
                <a:stCxn id="5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선정 이유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79712" y="1867133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</a:rPr>
              <a:t>선정 이유</a:t>
            </a:r>
            <a:endParaRPr lang="en-US" altLang="ko-KR" sz="2400" b="1" dirty="0" smtClean="0">
              <a:solidFill>
                <a:srgbClr val="7030A0"/>
              </a:solidFill>
            </a:endParaRPr>
          </a:p>
          <a:p>
            <a:pPr algn="ctr"/>
            <a:endParaRPr lang="en-US" altLang="ko-KR" sz="2400" dirty="0" smtClean="0">
              <a:solidFill>
                <a:srgbClr val="7030A0"/>
              </a:solidFill>
            </a:endParaRPr>
          </a:p>
          <a:p>
            <a:endParaRPr lang="en-US" altLang="ko-KR" dirty="0" smtClean="0"/>
          </a:p>
          <a:p>
            <a:r>
              <a:rPr lang="ko-KR" altLang="en-US" b="1" dirty="0" smtClean="0"/>
              <a:t>첫째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원단 매장에서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근무 경험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b="1" dirty="0" smtClean="0"/>
              <a:t>둘째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매장 운영자와의 접근이 용이함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901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2" y="1002775"/>
            <a:ext cx="8644878" cy="39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194233" y="99795"/>
            <a:ext cx="5169855" cy="866080"/>
            <a:chOff x="194233" y="99795"/>
            <a:chExt cx="516985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FF00FF"/>
                  </a:solidFill>
                  <a:latin typeface="Impact" pitchFamily="34" charset="0"/>
                  <a:ea typeface="迷你简汉真广标" pitchFamily="49" charset="-122"/>
                </a:rPr>
                <a:t>07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FF00FF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413388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b="1" dirty="0" smtClean="0"/>
                <a:t> - </a:t>
              </a:r>
              <a:r>
                <a:rPr lang="ko-KR" altLang="en-US" b="1" dirty="0" smtClean="0">
                  <a:ea typeface="나눔스퀘어라운드 Bold" pitchFamily="50" charset="-127"/>
                </a:rPr>
                <a:t>테이블 </a:t>
              </a:r>
              <a:r>
                <a:rPr lang="ko-KR" altLang="en-US" b="1" dirty="0">
                  <a:ea typeface="나눔스퀘어라운드 Bold" pitchFamily="50" charset="-127"/>
                </a:rPr>
                <a:t>뷰 더블클릭 화면과</a:t>
              </a:r>
              <a:r>
                <a:rPr lang="ko-KR" altLang="en-US" b="1" dirty="0" smtClean="0">
                  <a:ea typeface="나눔스퀘어라운드 Bold" pitchFamily="50" charset="-127"/>
                </a:rPr>
                <a:t> </a:t>
              </a:r>
              <a:r>
                <a:rPr lang="ko-KR" altLang="en-US" b="1" dirty="0">
                  <a:ea typeface="나눔스퀘어라운드 Bold" pitchFamily="50" charset="-127"/>
                </a:rPr>
                <a:t>기능</a:t>
              </a:r>
              <a:endParaRPr lang="en-US" altLang="ko-KR" b="1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FF00FF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059832" y="1923831"/>
            <a:ext cx="5760640" cy="1327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581501" y="2842083"/>
            <a:ext cx="1977080" cy="609151"/>
          </a:xfrm>
          <a:prstGeom prst="flowChartTerminator">
            <a:avLst/>
          </a:prstGeom>
          <a:solidFill>
            <a:schemeClr val="accent3">
              <a:lumMod val="9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테이블 뷰 더블 클릭 </a:t>
            </a:r>
            <a:endParaRPr lang="en-US" altLang="ko-KR" sz="900" b="1" dirty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선택된 테이블의 값을 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900" b="1" dirty="0" smtClean="0">
                <a:solidFill>
                  <a:srgbClr val="7030A0"/>
                </a:solidFill>
                <a:latin typeface="+mj-ea"/>
                <a:ea typeface="+mj-ea"/>
              </a:rPr>
              <a:t>필드로 불러옴</a:t>
            </a:r>
            <a:endParaRPr lang="en-US" altLang="ko-KR" sz="9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05" y="1990187"/>
            <a:ext cx="104502" cy="16473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21" idx="1"/>
            <a:endCxn id="24" idx="3"/>
          </p:cNvCxnSpPr>
          <p:nvPr/>
        </p:nvCxnSpPr>
        <p:spPr>
          <a:xfrm flipH="1" flipV="1">
            <a:off x="2987824" y="2207826"/>
            <a:ext cx="593677" cy="938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89677" y="1440656"/>
            <a:ext cx="2698147" cy="153434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2" idx="1"/>
            <a:endCxn id="21" idx="0"/>
          </p:cNvCxnSpPr>
          <p:nvPr/>
        </p:nvCxnSpPr>
        <p:spPr>
          <a:xfrm flipH="1">
            <a:off x="4570041" y="2072553"/>
            <a:ext cx="455264" cy="7695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1308139" y="1802354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675305" y="1647227"/>
            <a:ext cx="282449" cy="10368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72" y="1850681"/>
            <a:ext cx="86084" cy="13569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0" y="1699068"/>
            <a:ext cx="86084" cy="135698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stCxn id="36" idx="2"/>
            <a:endCxn id="9220" idx="0"/>
          </p:cNvCxnSpPr>
          <p:nvPr/>
        </p:nvCxnSpPr>
        <p:spPr>
          <a:xfrm>
            <a:off x="1611614" y="1986379"/>
            <a:ext cx="78751" cy="10392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7" idx="2"/>
            <a:endCxn id="9220" idx="0"/>
          </p:cNvCxnSpPr>
          <p:nvPr/>
        </p:nvCxnSpPr>
        <p:spPr>
          <a:xfrm flipH="1">
            <a:off x="1690365" y="1834766"/>
            <a:ext cx="1224347" cy="11908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320511" y="2138779"/>
            <a:ext cx="282567" cy="12147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97" y="2187106"/>
            <a:ext cx="86084" cy="135698"/>
          </a:xfrm>
          <a:prstGeom prst="rect">
            <a:avLst/>
          </a:prstGeom>
        </p:spPr>
      </p:pic>
      <p:cxnSp>
        <p:nvCxnSpPr>
          <p:cNvPr id="43" name="직선 화살표 연결선 42"/>
          <p:cNvCxnSpPr>
            <a:stCxn id="42" idx="2"/>
            <a:endCxn id="9220" idx="0"/>
          </p:cNvCxnSpPr>
          <p:nvPr/>
        </p:nvCxnSpPr>
        <p:spPr>
          <a:xfrm>
            <a:off x="1367839" y="2322804"/>
            <a:ext cx="322526" cy="702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6876256" y="1620458"/>
            <a:ext cx="1008112" cy="13045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58" y="1652139"/>
            <a:ext cx="104502" cy="164732"/>
          </a:xfrm>
          <a:prstGeom prst="rect">
            <a:avLst/>
          </a:prstGeom>
        </p:spPr>
      </p:pic>
      <p:cxnSp>
        <p:nvCxnSpPr>
          <p:cNvPr id="50" name="직선 화살표 연결선 49"/>
          <p:cNvCxnSpPr>
            <a:stCxn id="49" idx="2"/>
            <a:endCxn id="9219" idx="0"/>
          </p:cNvCxnSpPr>
          <p:nvPr/>
        </p:nvCxnSpPr>
        <p:spPr>
          <a:xfrm>
            <a:off x="7760109" y="1816871"/>
            <a:ext cx="0" cy="96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28" y="2777132"/>
            <a:ext cx="1484561" cy="1047925"/>
          </a:xfrm>
          <a:prstGeom prst="rect">
            <a:avLst/>
          </a:prstGeom>
          <a:noFill/>
          <a:ln w="9525">
            <a:solidFill>
              <a:srgbClr val="00B0F0">
                <a:alpha val="5000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1254348" y="3584772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97263" y="3346074"/>
            <a:ext cx="351675" cy="2103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125390" y="1309818"/>
            <a:ext cx="430386" cy="130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320898" y="3025600"/>
            <a:ext cx="2810942" cy="1921619"/>
            <a:chOff x="4204440" y="1888833"/>
            <a:chExt cx="3259367" cy="2698347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440" y="1888833"/>
              <a:ext cx="3175872" cy="2698347"/>
            </a:xfrm>
            <a:prstGeom prst="rect">
              <a:avLst/>
            </a:prstGeom>
            <a:noFill/>
            <a:ln w="9525">
              <a:solidFill>
                <a:srgbClr val="00B050">
                  <a:alpha val="50000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순서도: 수행의 시작/종료 64"/>
            <p:cNvSpPr/>
            <p:nvPr/>
          </p:nvSpPr>
          <p:spPr>
            <a:xfrm>
              <a:off x="4283967" y="3147020"/>
              <a:ext cx="3179840" cy="679397"/>
            </a:xfrm>
            <a:prstGeom prst="flowChartTerminator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변경버튼 클릭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테이블 뷰 형태의 새창을 띄움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!</a:t>
              </a:r>
            </a:p>
            <a:p>
              <a:pPr algn="ctr"/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선택 방법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☞ 더블클릭 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or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등록버튼클릭</a:t>
              </a:r>
              <a:r>
                <a:rPr lang="en-US" altLang="ko-KR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!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바탕"/>
                  <a:ea typeface="바탕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rPr>
                <a:t> </a:t>
              </a:r>
              <a:r>
                <a:rPr lang="ko-KR" altLang="en-US" sz="800" b="1" dirty="0" smtClean="0">
                  <a:solidFill>
                    <a:srgbClr val="7030A0"/>
                  </a:solidFill>
                  <a:latin typeface="+mj-ea"/>
                  <a:ea typeface="+mj-ea"/>
                </a:rPr>
                <a:t> </a:t>
              </a:r>
              <a:endParaRPr lang="ko-KR" altLang="en-US" sz="800" b="1" dirty="0">
                <a:solidFill>
                  <a:srgbClr val="7030A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1187624" y="403556"/>
            <a:ext cx="12634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와</a:t>
            </a:r>
            <a:r>
              <a:rPr lang="en-US" altLang="ko-KR" sz="1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기능설명</a:t>
            </a:r>
            <a:r>
              <a:rPr lang="en-US" altLang="ko-KR" sz="1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00FF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00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7" name="가로로 말린 두루마리 모양 56"/>
          <p:cNvSpPr/>
          <p:nvPr/>
        </p:nvSpPr>
        <p:spPr>
          <a:xfrm>
            <a:off x="4499993" y="4035346"/>
            <a:ext cx="4320479" cy="911874"/>
          </a:xfrm>
          <a:prstGeom prst="horizontalScroll">
            <a:avLst>
              <a:gd name="adj" fmla="val 13742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수정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주문등록버튼 비활성화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테이블 더블클릭 시에만 활성화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  <a:p>
            <a:pPr marL="171450" indent="-171450">
              <a:buFont typeface="Arial" charset="0"/>
              <a:buChar char="•"/>
            </a:pP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거래처번호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제품코드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900" b="1" dirty="0">
                <a:solidFill>
                  <a:schemeClr val="tx1"/>
                </a:solidFill>
                <a:latin typeface="+mj-ea"/>
              </a:rPr>
              <a:t>고객번호 강제변경 불가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</a:rPr>
              <a:t>!</a:t>
            </a:r>
          </a:p>
        </p:txBody>
      </p:sp>
      <p:sp>
        <p:nvSpPr>
          <p:cNvPr id="58" name="타원 57"/>
          <p:cNvSpPr/>
          <p:nvPr/>
        </p:nvSpPr>
        <p:spPr>
          <a:xfrm>
            <a:off x="4653657" y="2340231"/>
            <a:ext cx="288032" cy="23417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153129" y="2577786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551744" y="2925927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596336" y="2262673"/>
            <a:ext cx="288032" cy="19934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33" grpId="0" animBg="1"/>
      <p:bldP spid="34" grpId="0" animBg="1"/>
      <p:bldP spid="41" grpId="0" animBg="1"/>
      <p:bldP spid="48" grpId="0" animBg="1"/>
      <p:bldP spid="54" grpId="0" animBg="1"/>
      <p:bldP spid="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139952" y="2138908"/>
            <a:ext cx="56886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최진우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latin typeface="나눔스퀘어라운드 Bold" pitchFamily="50" charset="-127"/>
                <a:ea typeface="나눔스퀘어라운드 Bold" pitchFamily="50" charset="-127"/>
              </a:rPr>
              <a:t>황제</a:t>
            </a:r>
            <a:r>
              <a:rPr lang="ko-KR" altLang="en-US" sz="2000" dirty="0">
                <a:latin typeface="나눔스퀘어라운드 Bold" pitchFamily="50" charset="-127"/>
                <a:ea typeface="나눔스퀘어라운드 Bold" pitchFamily="50" charset="-127"/>
              </a:rPr>
              <a:t>선</a:t>
            </a:r>
            <a:endParaRPr lang="en-US" altLang="ko-KR" sz="20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  <a:p>
            <a:endParaRPr lang="ko-KR" altLang="en-US" sz="20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00B050"/>
                </a:solidFill>
                <a:latin typeface="Impact" pitchFamily="34" charset="0"/>
                <a:ea typeface="迷你简汉真广标" pitchFamily="49" charset="-122"/>
              </a:rPr>
              <a:t>08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00B050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544464" y="0"/>
            <a:ext cx="877971" cy="4113946"/>
            <a:chOff x="1775252" y="-1053552"/>
            <a:chExt cx="1045160" cy="4897356"/>
          </a:xfrm>
          <a:solidFill>
            <a:srgbClr val="00B050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4313039" y="1851068"/>
            <a:ext cx="72327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후 기</a:t>
            </a:r>
            <a:r>
              <a:rPr lang="en-US" altLang="ko-KR" sz="16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27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4233" y="99795"/>
            <a:ext cx="3009615" cy="866080"/>
            <a:chOff x="194233" y="99795"/>
            <a:chExt cx="3009615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00B050"/>
                  </a:solidFill>
                  <a:latin typeface="Impact" pitchFamily="34" charset="0"/>
                  <a:ea typeface="迷你简汉真广标" pitchFamily="49" charset="-122"/>
                </a:rPr>
                <a:t>08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00B050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latin typeface="+mn-lt"/>
                </a:rPr>
                <a:t> </a:t>
              </a:r>
              <a:r>
                <a:rPr lang="en-US" altLang="ko-KR" b="1" dirty="0" smtClean="0">
                  <a:latin typeface="+mn-lt"/>
                </a:rPr>
                <a:t>- </a:t>
              </a:r>
              <a:r>
                <a:rPr lang="ko-KR" altLang="en-US" b="1" dirty="0">
                  <a:latin typeface="+mn-lt"/>
                </a:rPr>
                <a:t> </a:t>
              </a:r>
              <a:r>
                <a:rPr lang="ko-KR" altLang="en-US" b="1" dirty="0" smtClean="0">
                  <a:latin typeface="+mn-lt"/>
                </a:rPr>
                <a:t>진우 </a:t>
              </a:r>
              <a:r>
                <a:rPr lang="en-US" altLang="ko-KR" b="1" dirty="0" smtClean="0">
                  <a:latin typeface="+mn-lt"/>
                </a:rPr>
                <a:t>&amp; </a:t>
              </a:r>
              <a:r>
                <a:rPr lang="ko-KR" altLang="en-US" b="1" dirty="0" smtClean="0">
                  <a:latin typeface="+mn-lt"/>
                </a:rPr>
                <a:t>제선  </a:t>
              </a:r>
              <a:endParaRPr lang="en-US" altLang="ko-KR" b="1" dirty="0" smtClean="0">
                <a:latin typeface="+mn-lt"/>
              </a:endParaRPr>
            </a:p>
          </p:txBody>
        </p:sp>
        <p:grpSp>
          <p:nvGrpSpPr>
            <p:cNvPr id="5" name="组合 5"/>
            <p:cNvGrpSpPr/>
            <p:nvPr/>
          </p:nvGrpSpPr>
          <p:grpSpPr>
            <a:xfrm>
              <a:off x="194233" y="99795"/>
              <a:ext cx="504055" cy="774965"/>
              <a:chOff x="1775252" y="1853674"/>
              <a:chExt cx="1045160" cy="1990130"/>
            </a:xfrm>
            <a:solidFill>
              <a:srgbClr val="00B050"/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9525">
                  <a:solidFill>
                    <a:srgbClr val="00B05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직사각형 5"/>
            <p:cNvSpPr/>
            <p:nvPr/>
          </p:nvSpPr>
          <p:spPr>
            <a:xfrm>
              <a:off x="1310070" y="410414"/>
              <a:ext cx="486030" cy="2769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2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후</a:t>
              </a:r>
              <a:r>
                <a:rPr lang="ko-KR" altLang="en-US" sz="12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00B050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</a:t>
              </a:r>
              <a:endParaRPr lang="ko-KR" altLang="en-US" sz="1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24553" y="1490836"/>
            <a:ext cx="3373578" cy="31683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773">
            <a:off x="3496584" y="3764115"/>
            <a:ext cx="957897" cy="102765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014846" y="1490836"/>
            <a:ext cx="3373578" cy="31683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2260">
            <a:off x="7789792" y="3825498"/>
            <a:ext cx="977973" cy="97965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5076056" y="1788735"/>
            <a:ext cx="316835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현실에 대한 깨달음 → </a:t>
            </a:r>
            <a:endParaRPr lang="en-US" altLang="ko-KR" sz="1200" b="1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이번 생에는 개발자가 될 수 없겠구나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2.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자기만족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→ </a:t>
            </a:r>
            <a:endParaRPr lang="en-US" altLang="ko-KR" sz="1200" b="1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그럼에도 불구하고 지금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</a:p>
          <a:p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        여기 있다는  것에 자신감 상승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일단은 남은 시간까지 더 파이팅 하자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</a:t>
            </a:r>
            <a:r>
              <a:rPr lang="ko-KR" altLang="en-US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팀원에 대한 감사함 </a:t>
            </a:r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→ </a:t>
            </a:r>
            <a:endParaRPr lang="en-US" altLang="ko-KR" sz="1200" b="1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진우씨와 같은 팀이라서 여기까지 </a:t>
            </a:r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버틸 수 있었다는 마음에 미안하고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또 감사하다는 생각을 합니다</a:t>
            </a:r>
            <a:r>
              <a:rPr lang="en-US" altLang="ko-KR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</a:p>
          <a:p>
            <a:pPr algn="ctr"/>
            <a:r>
              <a:rPr lang="ko-KR" altLang="en-US" sz="1200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또한 여러분과 함께 공부 할 수 있어서 더욱 감사합니다</a:t>
            </a:r>
            <a:r>
              <a:rPr lang="en-US" altLang="ko-KR" sz="1200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</a:p>
          <a:p>
            <a:r>
              <a:rPr lang="en-US" altLang="ko-KR" sz="1200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   </a:t>
            </a:r>
            <a:endParaRPr lang="en-US" altLang="ko-KR" sz="1200" b="1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1200" dirty="0" smtClean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ko-KR" altLang="en-US" sz="1600" dirty="0">
              <a:solidFill>
                <a:schemeClr val="tx2"/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1307" y="1878166"/>
            <a:ext cx="324462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/>
              <a:t>생각했던 것 </a:t>
            </a:r>
            <a:r>
              <a:rPr lang="ko-KR" altLang="en-US" sz="1200" dirty="0"/>
              <a:t>보다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작업 </a:t>
            </a:r>
            <a:r>
              <a:rPr lang="ko-KR" altLang="en-US" sz="1200" dirty="0"/>
              <a:t>후반부에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오류 </a:t>
            </a:r>
            <a:r>
              <a:rPr lang="ko-KR" altLang="en-US" sz="1200" dirty="0"/>
              <a:t>잡는 </a:t>
            </a:r>
            <a:r>
              <a:rPr lang="ko-KR" altLang="en-US" sz="1200" dirty="0" smtClean="0"/>
              <a:t>과정에서         수정사항이 생각보다 </a:t>
            </a:r>
            <a:r>
              <a:rPr lang="ko-KR" altLang="en-US" sz="1200" dirty="0"/>
              <a:t>많았다</a:t>
            </a:r>
            <a:r>
              <a:rPr lang="en-US" altLang="ko-KR" sz="1200" dirty="0"/>
              <a:t>.</a:t>
            </a:r>
          </a:p>
          <a:p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텍스트필드 </a:t>
            </a:r>
            <a:r>
              <a:rPr lang="ko-KR" altLang="en-US" sz="1200" dirty="0"/>
              <a:t>입력길이제한을 제대로 </a:t>
            </a:r>
            <a:r>
              <a:rPr lang="ko-KR" altLang="en-US" sz="1200" dirty="0" smtClean="0"/>
              <a:t>   처리하고 </a:t>
            </a:r>
            <a:r>
              <a:rPr lang="ko-KR" altLang="en-US" sz="1200" dirty="0"/>
              <a:t>싶었는데 잘 </a:t>
            </a:r>
            <a:r>
              <a:rPr lang="ko-KR" altLang="en-US" sz="1200" dirty="0" smtClean="0"/>
              <a:t>안돼 아쉬웠다</a:t>
            </a:r>
            <a:r>
              <a:rPr lang="en-US" altLang="ko-KR" sz="1200" dirty="0" smtClean="0"/>
              <a:t>. 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또한 </a:t>
            </a:r>
            <a:r>
              <a:rPr lang="ko-KR" altLang="en-US" sz="1200" dirty="0"/>
              <a:t>이미지를 컴퓨터 내부에서 저장하고 읽어오기 </a:t>
            </a:r>
            <a:r>
              <a:rPr lang="ko-KR" altLang="en-US" sz="1200" dirty="0" smtClean="0"/>
              <a:t>때문에  다른 컴퓨터에서 프로그램을 </a:t>
            </a:r>
            <a:r>
              <a:rPr lang="ko-KR" altLang="en-US" sz="1200" dirty="0"/>
              <a:t>사용하여 접속해도 이미지를 </a:t>
            </a:r>
            <a:r>
              <a:rPr lang="ko-KR" altLang="en-US" sz="1200" dirty="0" smtClean="0"/>
              <a:t>볼 수 없는 점이 아쉬웠다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다음 기회에는 이러한 점들을 더 보강해서 제한사항들을 줄여나가고 싶다</a:t>
            </a:r>
            <a:r>
              <a:rPr lang="en-US" altLang="ko-KR" sz="1200" dirty="0" smtClean="0"/>
              <a:t>!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2575255" y="1049496"/>
            <a:ext cx="32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★ 프로젝트를 하면서 느낀 점</a:t>
            </a:r>
            <a:r>
              <a:rPr lang="en-US" altLang="ko-KR" b="1" dirty="0">
                <a:solidFill>
                  <a:schemeClr val="tx2"/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8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5148064" y="1770703"/>
            <a:ext cx="35283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r>
              <a:rPr lang="ko-KR" altLang="en-US" sz="3200" b="1" dirty="0" smtClean="0">
                <a:latin typeface="微软雅黑" pitchFamily="34" charset="-122"/>
                <a:ea typeface="微软雅黑" pitchFamily="34" charset="-122"/>
              </a:rPr>
              <a:t>감 사 합 니 다 </a:t>
            </a:r>
            <a:r>
              <a:rPr lang="en-US" altLang="ko-KR" sz="3200" b="1" dirty="0" smtClean="0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609718" y="2314282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THANK YOU FOR WATCHING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5644613" y="3337074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5816936" y="3291036"/>
            <a:ext cx="16353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발표자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: 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최진우 </a:t>
            </a:r>
            <a:r>
              <a:rPr lang="en-US" altLang="ko-KR" sz="1000" b="1" dirty="0" smtClean="0">
                <a:latin typeface="微软雅黑" pitchFamily="34" charset="-122"/>
                <a:ea typeface="微软雅黑" pitchFamily="34" charset="-122"/>
              </a:rPr>
              <a:t>&amp; </a:t>
            </a:r>
            <a:r>
              <a:rPr lang="ko-KR" altLang="en-US" sz="1000" b="1" dirty="0" smtClean="0">
                <a:latin typeface="微软雅黑" pitchFamily="34" charset="-122"/>
                <a:ea typeface="微软雅黑" pitchFamily="34" charset="-122"/>
              </a:rPr>
              <a:t>황제선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Box 246"/>
          <p:cNvSpPr txBox="1">
            <a:spLocks noChangeArrowheads="1"/>
          </p:cNvSpPr>
          <p:nvPr/>
        </p:nvSpPr>
        <p:spPr bwMode="auto">
          <a:xfrm>
            <a:off x="3949719" y="4011116"/>
            <a:ext cx="515878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GitHub 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Address: </a:t>
            </a:r>
            <a:r>
              <a:rPr lang="en-US" altLang="ko-KR" sz="1000" dirty="0">
                <a:hlinkClick r:id="rId2"/>
              </a:rPr>
              <a:t>https://</a:t>
            </a:r>
            <a:r>
              <a:rPr lang="en-US" altLang="ko-KR" sz="1000" dirty="0" smtClean="0">
                <a:hlinkClick r:id="rId2"/>
              </a:rPr>
              <a:t>github.com/class8/zzanga</a:t>
            </a:r>
            <a:endParaRPr lang="en-US" altLang="ko-KR" sz="1000" dirty="0" smtClean="0"/>
          </a:p>
          <a:p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b="1" dirty="0">
                <a:latin typeface="微软雅黑" pitchFamily="34" charset="-122"/>
                <a:ea typeface="微软雅黑" pitchFamily="34" charset="-122"/>
              </a:rPr>
              <a:t>YouTube Address: </a:t>
            </a:r>
            <a:r>
              <a:rPr lang="en-US" altLang="zh-CN" sz="1000" b="1" dirty="0">
                <a:latin typeface="微软雅黑" pitchFamily="34" charset="-122"/>
                <a:ea typeface="微软雅黑" pitchFamily="34" charset="-122"/>
                <a:hlinkClick r:id="rId3"/>
              </a:rPr>
              <a:t>https://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  <a:hlinkClick r:id="rId3"/>
              </a:rPr>
              <a:t>www.youtube.com/watch?v=hcEWhoXyR8Q&amp;t=9s</a:t>
            </a:r>
            <a:r>
              <a:rPr lang="en-US" altLang="zh-CN" sz="1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0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21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07505" y="50676"/>
            <a:ext cx="3125772" cy="843191"/>
            <a:chOff x="107505" y="50676"/>
            <a:chExt cx="3125772" cy="843191"/>
          </a:xfrm>
        </p:grpSpPr>
        <p:grpSp>
          <p:nvGrpSpPr>
            <p:cNvPr id="4" name="组合 5"/>
            <p:cNvGrpSpPr/>
            <p:nvPr/>
          </p:nvGrpSpPr>
          <p:grpSpPr>
            <a:xfrm>
              <a:off x="107505" y="50676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8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10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9" name="直接连接符 7"/>
              <p:cNvCxnSpPr>
                <a:stCxn id="10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accent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40838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Impact" pitchFamily="34" charset="0"/>
                  <a:ea typeface="迷你简汉真广标" pitchFamily="49" charset="-122"/>
                </a:rPr>
                <a:t>01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chemeClr val="accent5">
                    <a:lumMod val="50000"/>
                  </a:schemeClr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6" name="Rectangle 30"/>
            <p:cNvSpPr>
              <a:spLocks noChangeArrowheads="1"/>
            </p:cNvSpPr>
            <p:nvPr/>
          </p:nvSpPr>
          <p:spPr bwMode="auto">
            <a:xfrm>
              <a:off x="1259632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chemeClr val="accent5">
                      <a:lumMod val="50000"/>
                    </a:schemeClr>
                  </a:solidFill>
                  <a:ea typeface="微软雅黑" pitchFamily="34" charset="-122"/>
                </a:rPr>
                <a:t>개발목적 </a:t>
              </a:r>
              <a:endParaRPr lang="zh-CN" altLang="en-US" sz="1000" b="1" dirty="0">
                <a:solidFill>
                  <a:schemeClr val="accent5">
                    <a:lumMod val="50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auto">
            <a:xfrm>
              <a:off x="1230203" y="616868"/>
              <a:ext cx="197364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개발 목적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691680" y="1850876"/>
            <a:ext cx="5616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개발 목적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 algn="ctr"/>
            <a:endParaRPr lang="en-US" altLang="ko-KR" sz="2400" b="1" dirty="0" smtClean="0">
              <a:solidFill>
                <a:srgbClr val="7030A0"/>
              </a:solidFill>
            </a:endParaRPr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구두 및 수기로 이루어 지는 매장의 계약      사항들을 프로그램화 시키는 것</a:t>
            </a:r>
            <a:r>
              <a:rPr lang="en-US" altLang="ko-KR" b="1" dirty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계약의 책임성을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높여 신뢰 있는 예약 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주문관계를 만들기 위한 프로그램 구축하는 것</a:t>
            </a:r>
            <a:r>
              <a:rPr lang="en-US" altLang="ko-KR" b="1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493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rgbClr val="E54B81"/>
                </a:solidFill>
                <a:ea typeface="微软雅黑" pitchFamily="34" charset="-122"/>
              </a:rPr>
              <a:t>요 구 사 항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현재 매장의 판매 시스템</a:t>
            </a:r>
            <a:endParaRPr lang="en-US" altLang="ko-KR" sz="2000" b="1" dirty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매장 상황에 따른 요구사항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rgbClr val="E54B81"/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8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/>
          <p:cNvGrpSpPr/>
          <p:nvPr/>
        </p:nvGrpSpPr>
        <p:grpSpPr>
          <a:xfrm>
            <a:off x="166429" y="99795"/>
            <a:ext cx="3613483" cy="803944"/>
            <a:chOff x="166429" y="99795"/>
            <a:chExt cx="3613483" cy="803944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5" name="Rectangle 30"/>
            <p:cNvSpPr>
              <a:spLocks noChangeArrowheads="1"/>
            </p:cNvSpPr>
            <p:nvPr/>
          </p:nvSpPr>
          <p:spPr bwMode="auto">
            <a:xfrm>
              <a:off x="1302211" y="447415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1230203" y="626740"/>
              <a:ext cx="25497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현재 매장판매 시스템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18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19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21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0" name="直接连接符 7"/>
              <p:cNvCxnSpPr>
                <a:stCxn id="21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직사각형 29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23728" y="1418828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오프라</a:t>
            </a:r>
            <a:r>
              <a:rPr lang="ko-KR" altLang="en-US" sz="2400" b="1" dirty="0">
                <a:solidFill>
                  <a:srgbClr val="7030A0"/>
                </a:solidFill>
                <a:latin typeface="+mj-ea"/>
                <a:ea typeface="+mj-ea"/>
              </a:rPr>
              <a:t>인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판매 시스템 구조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8" name="해 37"/>
          <p:cNvSpPr/>
          <p:nvPr/>
        </p:nvSpPr>
        <p:spPr>
          <a:xfrm>
            <a:off x="3710671" y="2873369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해 38"/>
          <p:cNvSpPr/>
          <p:nvPr/>
        </p:nvSpPr>
        <p:spPr>
          <a:xfrm>
            <a:off x="6822698" y="2863122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해 39"/>
          <p:cNvSpPr/>
          <p:nvPr/>
        </p:nvSpPr>
        <p:spPr>
          <a:xfrm>
            <a:off x="366107" y="2858988"/>
            <a:ext cx="1872208" cy="1368152"/>
          </a:xfrm>
          <a:prstGeom prst="sun">
            <a:avLst>
              <a:gd name="adj" fmla="val 15506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30"/>
          <p:cNvSpPr>
            <a:spLocks noChangeArrowheads="1"/>
          </p:cNvSpPr>
          <p:nvPr/>
        </p:nvSpPr>
        <p:spPr bwMode="auto">
          <a:xfrm>
            <a:off x="4355976" y="3188831"/>
            <a:ext cx="11140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운영자</a:t>
            </a:r>
            <a:endParaRPr lang="zh-CN" altLang="en-US" sz="1600" b="1" dirty="0">
              <a:ea typeface="微软雅黑" pitchFamily="34" charset="-122"/>
            </a:endParaRPr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7398762" y="3234775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거래처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생산자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  <a:r>
              <a:rPr lang="ko-KR" altLang="en-US" sz="1600" b="1" dirty="0" smtClean="0">
                <a:ea typeface="微软雅黑" pitchFamily="34" charset="-122"/>
              </a:rPr>
              <a:t> </a:t>
            </a:r>
            <a:endParaRPr lang="en-US" altLang="ko-KR" sz="1600" b="1" dirty="0" smtClean="0">
              <a:ea typeface="微软雅黑" pitchFamily="34" charset="-122"/>
            </a:endParaRPr>
          </a:p>
        </p:txBody>
      </p:sp>
      <p:sp>
        <p:nvSpPr>
          <p:cNvPr id="43" name="Rectangle 30"/>
          <p:cNvSpPr>
            <a:spLocks noChangeArrowheads="1"/>
          </p:cNvSpPr>
          <p:nvPr/>
        </p:nvSpPr>
        <p:spPr bwMode="auto">
          <a:xfrm>
            <a:off x="908263" y="3291036"/>
            <a:ext cx="11140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ea typeface="微软雅黑" pitchFamily="34" charset="-122"/>
              </a:rPr>
              <a:t>고 객</a:t>
            </a:r>
            <a:endParaRPr lang="en-US" altLang="ko-KR" sz="1600" b="1" dirty="0" smtClean="0">
              <a:ea typeface="微软雅黑" pitchFamily="34" charset="-122"/>
            </a:endParaRPr>
          </a:p>
          <a:p>
            <a:pPr>
              <a:buFont typeface="Arial" charset="0"/>
              <a:buNone/>
            </a:pPr>
            <a:r>
              <a:rPr lang="en-US" altLang="ko-KR" sz="1600" b="1" dirty="0" smtClean="0">
                <a:ea typeface="微软雅黑" pitchFamily="34" charset="-122"/>
              </a:rPr>
              <a:t>(</a:t>
            </a:r>
            <a:r>
              <a:rPr lang="ko-KR" altLang="en-US" sz="1600" b="1" dirty="0" smtClean="0">
                <a:ea typeface="微软雅黑" pitchFamily="34" charset="-122"/>
              </a:rPr>
              <a:t>구매자</a:t>
            </a:r>
            <a:r>
              <a:rPr lang="en-US" altLang="ko-KR" sz="1600" b="1" dirty="0" smtClean="0">
                <a:ea typeface="微软雅黑" pitchFamily="34" charset="-122"/>
              </a:rPr>
              <a:t>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4283968" y="3500430"/>
            <a:ext cx="773638" cy="2946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원단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277510" y="2508110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83968" y="4275762"/>
            <a:ext cx="738530" cy="3186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판매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5" name="직선 화살표 연결선 84"/>
          <p:cNvCxnSpPr>
            <a:stCxn id="40" idx="3"/>
            <a:endCxn id="81" idx="1"/>
          </p:cNvCxnSpPr>
          <p:nvPr/>
        </p:nvCxnSpPr>
        <p:spPr>
          <a:xfrm flipV="1">
            <a:off x="2238315" y="2667414"/>
            <a:ext cx="2039195" cy="875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9" idx="1"/>
            <a:endCxn id="82" idx="3"/>
          </p:cNvCxnSpPr>
          <p:nvPr/>
        </p:nvCxnSpPr>
        <p:spPr>
          <a:xfrm flipH="1">
            <a:off x="5022498" y="3547198"/>
            <a:ext cx="1800200" cy="8878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9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6429" y="99795"/>
            <a:ext cx="4429374" cy="866080"/>
            <a:chOff x="166429" y="99795"/>
            <a:chExt cx="4429374" cy="866080"/>
          </a:xfrm>
        </p:grpSpPr>
        <p:sp>
          <p:nvSpPr>
            <p:cNvPr id="3" name="Rectangle 30"/>
            <p:cNvSpPr>
              <a:spLocks noChangeArrowheads="1"/>
            </p:cNvSpPr>
            <p:nvPr/>
          </p:nvSpPr>
          <p:spPr bwMode="auto">
            <a:xfrm>
              <a:off x="746151" y="382317"/>
              <a:ext cx="508197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3200" dirty="0" smtClean="0">
                  <a:ln w="6350">
                    <a:solidFill>
                      <a:srgbClr val="C09CC2"/>
                    </a:solidFill>
                  </a:ln>
                  <a:solidFill>
                    <a:srgbClr val="E54B81"/>
                  </a:solidFill>
                  <a:latin typeface="Impact" pitchFamily="34" charset="0"/>
                  <a:ea typeface="迷你简汉真广标" pitchFamily="49" charset="-122"/>
                </a:rPr>
                <a:t>02</a:t>
              </a:r>
              <a:endParaRPr lang="zh-CN" altLang="en-US" sz="3200" dirty="0">
                <a:ln w="6350">
                  <a:solidFill>
                    <a:srgbClr val="C09CC2"/>
                  </a:solidFill>
                </a:ln>
                <a:solidFill>
                  <a:srgbClr val="E54B81"/>
                </a:solidFill>
                <a:latin typeface="Impact" pitchFamily="34" charset="0"/>
                <a:ea typeface="迷你简汉真广标" pitchFamily="49" charset="-122"/>
              </a:endParaRPr>
            </a:p>
          </p:txBody>
        </p:sp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1302211" y="472852"/>
              <a:ext cx="197364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charset="0"/>
                <a:buNone/>
              </a:pPr>
              <a:r>
                <a:rPr lang="ko-KR" altLang="en-US" sz="1000" b="1" dirty="0" smtClean="0">
                  <a:solidFill>
                    <a:srgbClr val="E54B81"/>
                  </a:solidFill>
                  <a:ea typeface="微软雅黑" pitchFamily="34" charset="-122"/>
                </a:rPr>
                <a:t>요구 사항</a:t>
              </a:r>
              <a:endParaRPr lang="zh-CN" altLang="en-US" sz="1000" b="1" dirty="0">
                <a:solidFill>
                  <a:srgbClr val="E54B81"/>
                </a:solidFill>
                <a:ea typeface="微软雅黑" pitchFamily="34" charset="-122"/>
              </a:endParaRPr>
            </a:p>
          </p:txBody>
        </p:sp>
        <p:sp>
          <p:nvSpPr>
            <p:cNvPr id="5" name="Rectangle 31"/>
            <p:cNvSpPr>
              <a:spLocks noChangeArrowheads="1"/>
            </p:cNvSpPr>
            <p:nvPr/>
          </p:nvSpPr>
          <p:spPr bwMode="auto">
            <a:xfrm>
              <a:off x="1230203" y="688876"/>
              <a:ext cx="3365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altLang="ko-KR" b="1" dirty="0" smtClean="0">
                  <a:solidFill>
                    <a:schemeClr val="tx2"/>
                  </a:solidFill>
                  <a:latin typeface="+mn-lt"/>
                </a:rPr>
                <a:t>- </a:t>
              </a:r>
              <a:r>
                <a:rPr lang="ko-KR" altLang="en-US" b="1" dirty="0" smtClean="0">
                  <a:solidFill>
                    <a:schemeClr val="tx2"/>
                  </a:solidFill>
                  <a:latin typeface="+mn-lt"/>
                </a:rPr>
                <a:t>매장상황에 따른 요구사항 </a:t>
              </a:r>
              <a:endParaRPr lang="en-US" altLang="ko-KR" b="1" dirty="0" smtClean="0">
                <a:solidFill>
                  <a:schemeClr val="tx2"/>
                </a:solidFill>
                <a:latin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66429" y="99795"/>
              <a:ext cx="504055" cy="774965"/>
              <a:chOff x="1775252" y="1853674"/>
              <a:chExt cx="1045160" cy="1990130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7" name="组合 6"/>
              <p:cNvGrpSpPr/>
              <p:nvPr/>
            </p:nvGrpSpPr>
            <p:grpSpPr>
              <a:xfrm>
                <a:off x="1775252" y="2763988"/>
                <a:ext cx="1045160" cy="1079816"/>
                <a:chOff x="-4061568" y="1901032"/>
                <a:chExt cx="1819276" cy="1879600"/>
              </a:xfrm>
              <a:grpFill/>
            </p:grpSpPr>
            <p:sp>
              <p:nvSpPr>
                <p:cNvPr id="9" name="Freeform 273"/>
                <p:cNvSpPr/>
                <p:nvPr/>
              </p:nvSpPr>
              <p:spPr bwMode="auto">
                <a:xfrm>
                  <a:off x="-3661518" y="1901032"/>
                  <a:ext cx="1041400" cy="1509713"/>
                </a:xfrm>
                <a:custGeom>
                  <a:avLst/>
                  <a:gdLst>
                    <a:gd name="T0" fmla="*/ 301 w 328"/>
                    <a:gd name="T1" fmla="*/ 222 h 475"/>
                    <a:gd name="T2" fmla="*/ 240 w 328"/>
                    <a:gd name="T3" fmla="*/ 166 h 475"/>
                    <a:gd name="T4" fmla="*/ 239 w 328"/>
                    <a:gd name="T5" fmla="*/ 37 h 475"/>
                    <a:gd name="T6" fmla="*/ 237 w 328"/>
                    <a:gd name="T7" fmla="*/ 30 h 475"/>
                    <a:gd name="T8" fmla="*/ 165 w 328"/>
                    <a:gd name="T9" fmla="*/ 0 h 475"/>
                    <a:gd name="T10" fmla="*/ 88 w 328"/>
                    <a:gd name="T11" fmla="*/ 30 h 475"/>
                    <a:gd name="T12" fmla="*/ 85 w 328"/>
                    <a:gd name="T13" fmla="*/ 37 h 475"/>
                    <a:gd name="T14" fmla="*/ 85 w 328"/>
                    <a:gd name="T15" fmla="*/ 168 h 475"/>
                    <a:gd name="T16" fmla="*/ 26 w 328"/>
                    <a:gd name="T17" fmla="*/ 223 h 475"/>
                    <a:gd name="T18" fmla="*/ 0 w 328"/>
                    <a:gd name="T19" fmla="*/ 311 h 475"/>
                    <a:gd name="T20" fmla="*/ 164 w 328"/>
                    <a:gd name="T21" fmla="*/ 475 h 475"/>
                    <a:gd name="T22" fmla="*/ 328 w 328"/>
                    <a:gd name="T23" fmla="*/ 311 h 475"/>
                    <a:gd name="T24" fmla="*/ 301 w 328"/>
                    <a:gd name="T25" fmla="*/ 222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8" h="475">
                      <a:moveTo>
                        <a:pt x="301" y="222"/>
                      </a:move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8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3" y="475"/>
                        <a:pt x="164" y="475"/>
                      </a:cubicBez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8" y="249"/>
                        <a:pt x="301" y="222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" name="Freeform 274"/>
                <p:cNvSpPr>
                  <a:spLocks noEditPoints="1"/>
                </p:cNvSpPr>
                <p:nvPr/>
              </p:nvSpPr>
              <p:spPr bwMode="auto">
                <a:xfrm>
                  <a:off x="-3664693" y="1901032"/>
                  <a:ext cx="1041400" cy="1509713"/>
                </a:xfrm>
                <a:custGeom>
                  <a:avLst/>
                  <a:gdLst>
                    <a:gd name="T0" fmla="*/ 328 w 328"/>
                    <a:gd name="T1" fmla="*/ 311 h 475"/>
                    <a:gd name="T2" fmla="*/ 240 w 328"/>
                    <a:gd name="T3" fmla="*/ 166 h 475"/>
                    <a:gd name="T4" fmla="*/ 237 w 328"/>
                    <a:gd name="T5" fmla="*/ 30 h 475"/>
                    <a:gd name="T6" fmla="*/ 88 w 328"/>
                    <a:gd name="T7" fmla="*/ 30 h 475"/>
                    <a:gd name="T8" fmla="*/ 85 w 328"/>
                    <a:gd name="T9" fmla="*/ 168 h 475"/>
                    <a:gd name="T10" fmla="*/ 0 w 328"/>
                    <a:gd name="T11" fmla="*/ 311 h 475"/>
                    <a:gd name="T12" fmla="*/ 106 w 328"/>
                    <a:gd name="T13" fmla="*/ 56 h 475"/>
                    <a:gd name="T14" fmla="*/ 218 w 328"/>
                    <a:gd name="T15" fmla="*/ 99 h 475"/>
                    <a:gd name="T16" fmla="*/ 106 w 328"/>
                    <a:gd name="T17" fmla="*/ 56 h 475"/>
                    <a:gd name="T18" fmla="*/ 218 w 328"/>
                    <a:gd name="T19" fmla="*/ 120 h 475"/>
                    <a:gd name="T20" fmla="*/ 218 w 328"/>
                    <a:gd name="T21" fmla="*/ 140 h 475"/>
                    <a:gd name="T22" fmla="*/ 106 w 328"/>
                    <a:gd name="T23" fmla="*/ 100 h 475"/>
                    <a:gd name="T24" fmla="*/ 158 w 328"/>
                    <a:gd name="T25" fmla="*/ 306 h 475"/>
                    <a:gd name="T26" fmla="*/ 137 w 328"/>
                    <a:gd name="T27" fmla="*/ 298 h 475"/>
                    <a:gd name="T28" fmla="*/ 145 w 328"/>
                    <a:gd name="T29" fmla="*/ 149 h 475"/>
                    <a:gd name="T30" fmla="*/ 171 w 328"/>
                    <a:gd name="T31" fmla="*/ 169 h 475"/>
                    <a:gd name="T32" fmla="*/ 162 w 328"/>
                    <a:gd name="T33" fmla="*/ 304 h 475"/>
                    <a:gd name="T34" fmla="*/ 158 w 328"/>
                    <a:gd name="T35" fmla="*/ 341 h 475"/>
                    <a:gd name="T36" fmla="*/ 158 w 328"/>
                    <a:gd name="T37" fmla="*/ 324 h 475"/>
                    <a:gd name="T38" fmla="*/ 101 w 328"/>
                    <a:gd name="T39" fmla="*/ 183 h 475"/>
                    <a:gd name="T40" fmla="*/ 107 w 328"/>
                    <a:gd name="T41" fmla="*/ 142 h 475"/>
                    <a:gd name="T42" fmla="*/ 136 w 328"/>
                    <a:gd name="T43" fmla="*/ 169 h 475"/>
                    <a:gd name="T44" fmla="*/ 108 w 328"/>
                    <a:gd name="T45" fmla="*/ 306 h 475"/>
                    <a:gd name="T46" fmla="*/ 103 w 328"/>
                    <a:gd name="T47" fmla="*/ 350 h 475"/>
                    <a:gd name="T48" fmla="*/ 134 w 328"/>
                    <a:gd name="T49" fmla="*/ 313 h 475"/>
                    <a:gd name="T50" fmla="*/ 140 w 328"/>
                    <a:gd name="T51" fmla="*/ 335 h 475"/>
                    <a:gd name="T52" fmla="*/ 176 w 328"/>
                    <a:gd name="T53" fmla="*/ 335 h 475"/>
                    <a:gd name="T54" fmla="*/ 182 w 328"/>
                    <a:gd name="T55" fmla="*/ 313 h 475"/>
                    <a:gd name="T56" fmla="*/ 213 w 328"/>
                    <a:gd name="T57" fmla="*/ 350 h 475"/>
                    <a:gd name="T58" fmla="*/ 208 w 328"/>
                    <a:gd name="T59" fmla="*/ 306 h 475"/>
                    <a:gd name="T60" fmla="*/ 180 w 328"/>
                    <a:gd name="T61" fmla="*/ 169 h 475"/>
                    <a:gd name="T62" fmla="*/ 218 w 328"/>
                    <a:gd name="T63" fmla="*/ 161 h 475"/>
                    <a:gd name="T64" fmla="*/ 224 w 328"/>
                    <a:gd name="T65" fmla="*/ 181 h 475"/>
                    <a:gd name="T66" fmla="*/ 164 w 328"/>
                    <a:gd name="T67" fmla="*/ 454 h 475"/>
                    <a:gd name="T68" fmla="*/ 101 w 328"/>
                    <a:gd name="T69" fmla="*/ 183 h 475"/>
                    <a:gd name="T70" fmla="*/ 119 w 328"/>
                    <a:gd name="T71" fmla="*/ 330 h 475"/>
                    <a:gd name="T72" fmla="*/ 106 w 328"/>
                    <a:gd name="T73" fmla="*/ 333 h 475"/>
                    <a:gd name="T74" fmla="*/ 124 w 328"/>
                    <a:gd name="T75" fmla="*/ 314 h 475"/>
                    <a:gd name="T76" fmla="*/ 203 w 328"/>
                    <a:gd name="T77" fmla="*/ 319 h 475"/>
                    <a:gd name="T78" fmla="*/ 208 w 328"/>
                    <a:gd name="T79" fmla="*/ 336 h 475"/>
                    <a:gd name="T80" fmla="*/ 192 w 328"/>
                    <a:gd name="T81" fmla="*/ 314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28" h="475">
                      <a:moveTo>
                        <a:pt x="164" y="475"/>
                      </a:moveTo>
                      <a:cubicBezTo>
                        <a:pt x="254" y="475"/>
                        <a:pt x="328" y="402"/>
                        <a:pt x="328" y="311"/>
                      </a:cubicBezTo>
                      <a:cubicBezTo>
                        <a:pt x="328" y="279"/>
                        <a:pt x="319" y="249"/>
                        <a:pt x="301" y="222"/>
                      </a:cubicBezTo>
                      <a:cubicBezTo>
                        <a:pt x="286" y="198"/>
                        <a:pt x="265" y="179"/>
                        <a:pt x="240" y="166"/>
                      </a:cubicBezTo>
                      <a:cubicBezTo>
                        <a:pt x="239" y="165"/>
                        <a:pt x="239" y="37"/>
                        <a:pt x="239" y="37"/>
                      </a:cubicBezTo>
                      <a:cubicBezTo>
                        <a:pt x="239" y="35"/>
                        <a:pt x="239" y="32"/>
                        <a:pt x="237" y="30"/>
                      </a:cubicBezTo>
                      <a:cubicBezTo>
                        <a:pt x="236" y="29"/>
                        <a:pt x="210" y="0"/>
                        <a:pt x="165" y="0"/>
                      </a:cubicBezTo>
                      <a:cubicBezTo>
                        <a:pt x="121" y="0"/>
                        <a:pt x="90" y="28"/>
                        <a:pt x="88" y="30"/>
                      </a:cubicBezTo>
                      <a:cubicBezTo>
                        <a:pt x="86" y="32"/>
                        <a:pt x="85" y="34"/>
                        <a:pt x="85" y="37"/>
                      </a:cubicBezTo>
                      <a:cubicBezTo>
                        <a:pt x="85" y="37"/>
                        <a:pt x="85" y="166"/>
                        <a:pt x="85" y="168"/>
                      </a:cubicBezTo>
                      <a:cubicBezTo>
                        <a:pt x="61" y="181"/>
                        <a:pt x="40" y="200"/>
                        <a:pt x="26" y="223"/>
                      </a:cubicBezTo>
                      <a:cubicBezTo>
                        <a:pt x="9" y="250"/>
                        <a:pt x="0" y="280"/>
                        <a:pt x="0" y="311"/>
                      </a:cubicBezTo>
                      <a:cubicBezTo>
                        <a:pt x="0" y="402"/>
                        <a:pt x="74" y="475"/>
                        <a:pt x="164" y="475"/>
                      </a:cubicBezTo>
                      <a:close/>
                      <a:moveTo>
                        <a:pt x="106" y="56"/>
                      </a:moveTo>
                      <a:cubicBezTo>
                        <a:pt x="218" y="76"/>
                        <a:pt x="218" y="76"/>
                        <a:pt x="218" y="76"/>
                      </a:cubicBezTo>
                      <a:cubicBezTo>
                        <a:pt x="218" y="99"/>
                        <a:pt x="218" y="99"/>
                        <a:pt x="218" y="99"/>
                      </a:cubicBezTo>
                      <a:cubicBezTo>
                        <a:pt x="106" y="79"/>
                        <a:pt x="106" y="79"/>
                        <a:pt x="106" y="79"/>
                      </a:cubicBezTo>
                      <a:lnTo>
                        <a:pt x="106" y="56"/>
                      </a:lnTo>
                      <a:close/>
                      <a:moveTo>
                        <a:pt x="106" y="100"/>
                      </a:moveTo>
                      <a:cubicBezTo>
                        <a:pt x="218" y="120"/>
                        <a:pt x="218" y="120"/>
                        <a:pt x="218" y="120"/>
                      </a:cubicBezTo>
                      <a:cubicBezTo>
                        <a:pt x="218" y="134"/>
                        <a:pt x="218" y="134"/>
                        <a:pt x="218" y="134"/>
                      </a:cubicBezTo>
                      <a:cubicBezTo>
                        <a:pt x="218" y="140"/>
                        <a:pt x="218" y="140"/>
                        <a:pt x="218" y="140"/>
                      </a:cubicBezTo>
                      <a:cubicBezTo>
                        <a:pt x="106" y="121"/>
                        <a:pt x="106" y="121"/>
                        <a:pt x="106" y="121"/>
                      </a:cubicBezTo>
                      <a:lnTo>
                        <a:pt x="106" y="100"/>
                      </a:lnTo>
                      <a:close/>
                      <a:moveTo>
                        <a:pt x="162" y="304"/>
                      </a:moveTo>
                      <a:cubicBezTo>
                        <a:pt x="161" y="304"/>
                        <a:pt x="159" y="305"/>
                        <a:pt x="158" y="306"/>
                      </a:cubicBezTo>
                      <a:cubicBezTo>
                        <a:pt x="157" y="305"/>
                        <a:pt x="155" y="304"/>
                        <a:pt x="154" y="304"/>
                      </a:cubicBezTo>
                      <a:cubicBezTo>
                        <a:pt x="149" y="301"/>
                        <a:pt x="143" y="299"/>
                        <a:pt x="137" y="298"/>
                      </a:cubicBezTo>
                      <a:cubicBezTo>
                        <a:pt x="142" y="263"/>
                        <a:pt x="144" y="203"/>
                        <a:pt x="145" y="169"/>
                      </a:cubicBezTo>
                      <a:cubicBezTo>
                        <a:pt x="145" y="160"/>
                        <a:pt x="145" y="152"/>
                        <a:pt x="145" y="149"/>
                      </a:cubicBezTo>
                      <a:cubicBezTo>
                        <a:pt x="171" y="153"/>
                        <a:pt x="171" y="153"/>
                        <a:pt x="171" y="153"/>
                      </a:cubicBezTo>
                      <a:cubicBezTo>
                        <a:pt x="171" y="157"/>
                        <a:pt x="171" y="163"/>
                        <a:pt x="171" y="169"/>
                      </a:cubicBezTo>
                      <a:cubicBezTo>
                        <a:pt x="172" y="203"/>
                        <a:pt x="174" y="263"/>
                        <a:pt x="179" y="298"/>
                      </a:cubicBezTo>
                      <a:cubicBezTo>
                        <a:pt x="173" y="299"/>
                        <a:pt x="167" y="301"/>
                        <a:pt x="162" y="304"/>
                      </a:cubicBezTo>
                      <a:close/>
                      <a:moveTo>
                        <a:pt x="167" y="334"/>
                      </a:moveTo>
                      <a:cubicBezTo>
                        <a:pt x="167" y="336"/>
                        <a:pt x="162" y="341"/>
                        <a:pt x="158" y="341"/>
                      </a:cubicBezTo>
                      <a:cubicBezTo>
                        <a:pt x="154" y="341"/>
                        <a:pt x="149" y="336"/>
                        <a:pt x="149" y="334"/>
                      </a:cubicBezTo>
                      <a:cubicBezTo>
                        <a:pt x="149" y="332"/>
                        <a:pt x="152" y="327"/>
                        <a:pt x="158" y="324"/>
                      </a:cubicBezTo>
                      <a:cubicBezTo>
                        <a:pt x="165" y="327"/>
                        <a:pt x="167" y="332"/>
                        <a:pt x="167" y="334"/>
                      </a:cubicBezTo>
                      <a:close/>
                      <a:moveTo>
                        <a:pt x="101" y="183"/>
                      </a:moveTo>
                      <a:cubicBezTo>
                        <a:pt x="107" y="180"/>
                        <a:pt x="107" y="180"/>
                        <a:pt x="107" y="180"/>
                      </a:cubicBezTo>
                      <a:cubicBezTo>
                        <a:pt x="107" y="142"/>
                        <a:pt x="107" y="142"/>
                        <a:pt x="107" y="142"/>
                      </a:cubicBezTo>
                      <a:cubicBezTo>
                        <a:pt x="136" y="147"/>
                        <a:pt x="136" y="147"/>
                        <a:pt x="136" y="147"/>
                      </a:cubicBezTo>
                      <a:cubicBezTo>
                        <a:pt x="136" y="152"/>
                        <a:pt x="136" y="160"/>
                        <a:pt x="136" y="169"/>
                      </a:cubicBezTo>
                      <a:cubicBezTo>
                        <a:pt x="135" y="206"/>
                        <a:pt x="132" y="268"/>
                        <a:pt x="127" y="298"/>
                      </a:cubicBezTo>
                      <a:cubicBezTo>
                        <a:pt x="121" y="298"/>
                        <a:pt x="114" y="301"/>
                        <a:pt x="108" y="306"/>
                      </a:cubicBezTo>
                      <a:cubicBezTo>
                        <a:pt x="103" y="311"/>
                        <a:pt x="99" y="319"/>
                        <a:pt x="97" y="329"/>
                      </a:cubicBezTo>
                      <a:cubicBezTo>
                        <a:pt x="96" y="337"/>
                        <a:pt x="98" y="345"/>
                        <a:pt x="103" y="350"/>
                      </a:cubicBezTo>
                      <a:cubicBezTo>
                        <a:pt x="109" y="355"/>
                        <a:pt x="118" y="355"/>
                        <a:pt x="126" y="340"/>
                      </a:cubicBezTo>
                      <a:cubicBezTo>
                        <a:pt x="129" y="334"/>
                        <a:pt x="132" y="325"/>
                        <a:pt x="134" y="313"/>
                      </a:cubicBezTo>
                      <a:cubicBezTo>
                        <a:pt x="138" y="314"/>
                        <a:pt x="142" y="315"/>
                        <a:pt x="146" y="316"/>
                      </a:cubicBezTo>
                      <a:cubicBezTo>
                        <a:pt x="140" y="323"/>
                        <a:pt x="140" y="331"/>
                        <a:pt x="140" y="335"/>
                      </a:cubicBezTo>
                      <a:cubicBezTo>
                        <a:pt x="140" y="346"/>
                        <a:pt x="149" y="357"/>
                        <a:pt x="158" y="357"/>
                      </a:cubicBezTo>
                      <a:cubicBezTo>
                        <a:pt x="167" y="357"/>
                        <a:pt x="176" y="346"/>
                        <a:pt x="176" y="335"/>
                      </a:cubicBezTo>
                      <a:cubicBezTo>
                        <a:pt x="176" y="331"/>
                        <a:pt x="176" y="323"/>
                        <a:pt x="170" y="316"/>
                      </a:cubicBezTo>
                      <a:cubicBezTo>
                        <a:pt x="174" y="315"/>
                        <a:pt x="178" y="314"/>
                        <a:pt x="182" y="313"/>
                      </a:cubicBezTo>
                      <a:cubicBezTo>
                        <a:pt x="184" y="325"/>
                        <a:pt x="187" y="334"/>
                        <a:pt x="190" y="340"/>
                      </a:cubicBezTo>
                      <a:cubicBezTo>
                        <a:pt x="198" y="355"/>
                        <a:pt x="208" y="355"/>
                        <a:pt x="213" y="350"/>
                      </a:cubicBezTo>
                      <a:cubicBezTo>
                        <a:pt x="218" y="345"/>
                        <a:pt x="220" y="337"/>
                        <a:pt x="219" y="329"/>
                      </a:cubicBezTo>
                      <a:cubicBezTo>
                        <a:pt x="217" y="319"/>
                        <a:pt x="213" y="311"/>
                        <a:pt x="208" y="306"/>
                      </a:cubicBezTo>
                      <a:cubicBezTo>
                        <a:pt x="202" y="301"/>
                        <a:pt x="196" y="298"/>
                        <a:pt x="189" y="298"/>
                      </a:cubicBezTo>
                      <a:cubicBezTo>
                        <a:pt x="184" y="268"/>
                        <a:pt x="182" y="206"/>
                        <a:pt x="180" y="169"/>
                      </a:cubicBezTo>
                      <a:cubicBezTo>
                        <a:pt x="180" y="164"/>
                        <a:pt x="180" y="159"/>
                        <a:pt x="180" y="155"/>
                      </a:cubicBezTo>
                      <a:cubicBezTo>
                        <a:pt x="218" y="161"/>
                        <a:pt x="218" y="161"/>
                        <a:pt x="218" y="161"/>
                      </a:cubicBezTo>
                      <a:cubicBezTo>
                        <a:pt x="218" y="179"/>
                        <a:pt x="218" y="179"/>
                        <a:pt x="218" y="179"/>
                      </a:cubicBezTo>
                      <a:cubicBezTo>
                        <a:pt x="224" y="181"/>
                        <a:pt x="224" y="181"/>
                        <a:pt x="224" y="181"/>
                      </a:cubicBezTo>
                      <a:cubicBezTo>
                        <a:pt x="275" y="205"/>
                        <a:pt x="307" y="256"/>
                        <a:pt x="307" y="311"/>
                      </a:cubicBezTo>
                      <a:cubicBezTo>
                        <a:pt x="307" y="390"/>
                        <a:pt x="243" y="454"/>
                        <a:pt x="164" y="454"/>
                      </a:cubicBezTo>
                      <a:cubicBezTo>
                        <a:pt x="85" y="454"/>
                        <a:pt x="21" y="390"/>
                        <a:pt x="21" y="311"/>
                      </a:cubicBezTo>
                      <a:cubicBezTo>
                        <a:pt x="21" y="256"/>
                        <a:pt x="52" y="207"/>
                        <a:pt x="101" y="183"/>
                      </a:cubicBezTo>
                      <a:close/>
                      <a:moveTo>
                        <a:pt x="124" y="314"/>
                      </a:moveTo>
                      <a:cubicBezTo>
                        <a:pt x="123" y="321"/>
                        <a:pt x="121" y="326"/>
                        <a:pt x="119" y="330"/>
                      </a:cubicBezTo>
                      <a:cubicBezTo>
                        <a:pt x="114" y="338"/>
                        <a:pt x="110" y="339"/>
                        <a:pt x="108" y="336"/>
                      </a:cubicBezTo>
                      <a:cubicBezTo>
                        <a:pt x="107" y="335"/>
                        <a:pt x="106" y="334"/>
                        <a:pt x="106" y="333"/>
                      </a:cubicBezTo>
                      <a:cubicBezTo>
                        <a:pt x="107" y="327"/>
                        <a:pt x="109" y="323"/>
                        <a:pt x="113" y="319"/>
                      </a:cubicBezTo>
                      <a:cubicBezTo>
                        <a:pt x="116" y="316"/>
                        <a:pt x="120" y="315"/>
                        <a:pt x="124" y="314"/>
                      </a:cubicBezTo>
                      <a:close/>
                      <a:moveTo>
                        <a:pt x="192" y="314"/>
                      </a:moveTo>
                      <a:cubicBezTo>
                        <a:pt x="196" y="315"/>
                        <a:pt x="200" y="316"/>
                        <a:pt x="203" y="319"/>
                      </a:cubicBezTo>
                      <a:cubicBezTo>
                        <a:pt x="207" y="323"/>
                        <a:pt x="209" y="327"/>
                        <a:pt x="210" y="333"/>
                      </a:cubicBezTo>
                      <a:cubicBezTo>
                        <a:pt x="210" y="334"/>
                        <a:pt x="209" y="335"/>
                        <a:pt x="208" y="336"/>
                      </a:cubicBezTo>
                      <a:cubicBezTo>
                        <a:pt x="206" y="339"/>
                        <a:pt x="202" y="338"/>
                        <a:pt x="197" y="330"/>
                      </a:cubicBezTo>
                      <a:cubicBezTo>
                        <a:pt x="195" y="326"/>
                        <a:pt x="193" y="321"/>
                        <a:pt x="192" y="314"/>
                      </a:cubicBezTo>
                      <a:close/>
                    </a:path>
                  </a:pathLst>
                </a:custGeom>
                <a:solidFill>
                  <a:srgbClr val="E54B81"/>
                </a:solidFill>
                <a:ln w="9525">
                  <a:solidFill>
                    <a:schemeClr val="tx1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275"/>
                <p:cNvSpPr/>
                <p:nvPr/>
              </p:nvSpPr>
              <p:spPr bwMode="auto">
                <a:xfrm>
                  <a:off x="-2540742" y="2934495"/>
                  <a:ext cx="298450" cy="79375"/>
                </a:xfrm>
                <a:custGeom>
                  <a:avLst/>
                  <a:gdLst>
                    <a:gd name="T0" fmla="*/ 0 w 94"/>
                    <a:gd name="T1" fmla="*/ 12 h 25"/>
                    <a:gd name="T2" fmla="*/ 13 w 94"/>
                    <a:gd name="T3" fmla="*/ 25 h 25"/>
                    <a:gd name="T4" fmla="*/ 81 w 94"/>
                    <a:gd name="T5" fmla="*/ 25 h 25"/>
                    <a:gd name="T6" fmla="*/ 94 w 94"/>
                    <a:gd name="T7" fmla="*/ 12 h 25"/>
                    <a:gd name="T8" fmla="*/ 81 w 94"/>
                    <a:gd name="T9" fmla="*/ 0 h 25"/>
                    <a:gd name="T10" fmla="*/ 13 w 94"/>
                    <a:gd name="T11" fmla="*/ 0 h 25"/>
                    <a:gd name="T12" fmla="*/ 0 w 94"/>
                    <a:gd name="T13" fmla="*/ 1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5">
                      <a:moveTo>
                        <a:pt x="0" y="12"/>
                      </a:moveTo>
                      <a:cubicBezTo>
                        <a:pt x="0" y="19"/>
                        <a:pt x="6" y="25"/>
                        <a:pt x="13" y="25"/>
                      </a:cubicBezTo>
                      <a:cubicBezTo>
                        <a:pt x="81" y="25"/>
                        <a:pt x="81" y="25"/>
                        <a:pt x="81" y="25"/>
                      </a:cubicBezTo>
                      <a:cubicBezTo>
                        <a:pt x="88" y="25"/>
                        <a:pt x="94" y="19"/>
                        <a:pt x="94" y="12"/>
                      </a:cubicBezTo>
                      <a:cubicBezTo>
                        <a:pt x="94" y="6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Freeform 276"/>
                <p:cNvSpPr/>
                <p:nvPr/>
              </p:nvSpPr>
              <p:spPr bwMode="auto">
                <a:xfrm>
                  <a:off x="-3236068" y="3488532"/>
                  <a:ext cx="79375" cy="292100"/>
                </a:xfrm>
                <a:custGeom>
                  <a:avLst/>
                  <a:gdLst>
                    <a:gd name="T0" fmla="*/ 13 w 25"/>
                    <a:gd name="T1" fmla="*/ 0 h 92"/>
                    <a:gd name="T2" fmla="*/ 0 w 25"/>
                    <a:gd name="T3" fmla="*/ 13 h 92"/>
                    <a:gd name="T4" fmla="*/ 0 w 25"/>
                    <a:gd name="T5" fmla="*/ 79 h 92"/>
                    <a:gd name="T6" fmla="*/ 13 w 25"/>
                    <a:gd name="T7" fmla="*/ 92 h 92"/>
                    <a:gd name="T8" fmla="*/ 25 w 25"/>
                    <a:gd name="T9" fmla="*/ 79 h 92"/>
                    <a:gd name="T10" fmla="*/ 25 w 25"/>
                    <a:gd name="T11" fmla="*/ 13 h 92"/>
                    <a:gd name="T12" fmla="*/ 13 w 25"/>
                    <a:gd name="T13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92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6"/>
                        <a:pt x="6" y="92"/>
                        <a:pt x="13" y="92"/>
                      </a:cubicBezTo>
                      <a:cubicBezTo>
                        <a:pt x="20" y="92"/>
                        <a:pt x="25" y="86"/>
                        <a:pt x="25" y="79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Freeform 277"/>
                <p:cNvSpPr/>
                <p:nvPr/>
              </p:nvSpPr>
              <p:spPr bwMode="auto">
                <a:xfrm>
                  <a:off x="-4061568" y="2899570"/>
                  <a:ext cx="298450" cy="76200"/>
                </a:xfrm>
                <a:custGeom>
                  <a:avLst/>
                  <a:gdLst>
                    <a:gd name="T0" fmla="*/ 13 w 94"/>
                    <a:gd name="T1" fmla="*/ 24 h 24"/>
                    <a:gd name="T2" fmla="*/ 81 w 94"/>
                    <a:gd name="T3" fmla="*/ 24 h 24"/>
                    <a:gd name="T4" fmla="*/ 94 w 94"/>
                    <a:gd name="T5" fmla="*/ 12 h 24"/>
                    <a:gd name="T6" fmla="*/ 81 w 94"/>
                    <a:gd name="T7" fmla="*/ 0 h 24"/>
                    <a:gd name="T8" fmla="*/ 13 w 94"/>
                    <a:gd name="T9" fmla="*/ 0 h 24"/>
                    <a:gd name="T10" fmla="*/ 0 w 94"/>
                    <a:gd name="T11" fmla="*/ 12 h 24"/>
                    <a:gd name="T12" fmla="*/ 13 w 94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24">
                      <a:moveTo>
                        <a:pt x="13" y="24"/>
                      </a:move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8" y="24"/>
                        <a:pt x="94" y="19"/>
                        <a:pt x="94" y="12"/>
                      </a:cubicBezTo>
                      <a:cubicBezTo>
                        <a:pt x="94" y="5"/>
                        <a:pt x="88" y="0"/>
                        <a:pt x="8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ubicBezTo>
                        <a:pt x="0" y="19"/>
                        <a:pt x="6" y="24"/>
                        <a:pt x="13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278"/>
                <p:cNvSpPr/>
                <p:nvPr/>
              </p:nvSpPr>
              <p:spPr bwMode="auto">
                <a:xfrm>
                  <a:off x="-3890118" y="2304257"/>
                  <a:ext cx="266700" cy="212725"/>
                </a:xfrm>
                <a:custGeom>
                  <a:avLst/>
                  <a:gdLst>
                    <a:gd name="T0" fmla="*/ 7 w 84"/>
                    <a:gd name="T1" fmla="*/ 22 h 67"/>
                    <a:gd name="T2" fmla="*/ 62 w 84"/>
                    <a:gd name="T3" fmla="*/ 63 h 67"/>
                    <a:gd name="T4" fmla="*/ 79 w 84"/>
                    <a:gd name="T5" fmla="*/ 60 h 67"/>
                    <a:gd name="T6" fmla="*/ 77 w 84"/>
                    <a:gd name="T7" fmla="*/ 43 h 67"/>
                    <a:gd name="T8" fmla="*/ 22 w 84"/>
                    <a:gd name="T9" fmla="*/ 3 h 67"/>
                    <a:gd name="T10" fmla="*/ 15 w 84"/>
                    <a:gd name="T11" fmla="*/ 0 h 67"/>
                    <a:gd name="T12" fmla="*/ 4 w 84"/>
                    <a:gd name="T13" fmla="*/ 5 h 67"/>
                    <a:gd name="T14" fmla="*/ 7 w 84"/>
                    <a:gd name="T15" fmla="*/ 2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7" y="22"/>
                      </a:moveTo>
                      <a:cubicBezTo>
                        <a:pt x="62" y="63"/>
                        <a:pt x="62" y="63"/>
                        <a:pt x="62" y="63"/>
                      </a:cubicBezTo>
                      <a:cubicBezTo>
                        <a:pt x="67" y="67"/>
                        <a:pt x="75" y="66"/>
                        <a:pt x="79" y="60"/>
                      </a:cubicBezTo>
                      <a:cubicBezTo>
                        <a:pt x="84" y="55"/>
                        <a:pt x="82" y="47"/>
                        <a:pt x="77" y="43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0" y="1"/>
                        <a:pt x="17" y="0"/>
                        <a:pt x="15" y="0"/>
                      </a:cubicBezTo>
                      <a:cubicBezTo>
                        <a:pt x="11" y="0"/>
                        <a:pt x="7" y="2"/>
                        <a:pt x="4" y="5"/>
                      </a:cubicBezTo>
                      <a:cubicBezTo>
                        <a:pt x="0" y="11"/>
                        <a:pt x="1" y="18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79"/>
                <p:cNvSpPr/>
                <p:nvPr/>
              </p:nvSpPr>
              <p:spPr bwMode="auto">
                <a:xfrm>
                  <a:off x="-2674092" y="2304257"/>
                  <a:ext cx="266700" cy="212725"/>
                </a:xfrm>
                <a:custGeom>
                  <a:avLst/>
                  <a:gdLst>
                    <a:gd name="T0" fmla="*/ 22 w 84"/>
                    <a:gd name="T1" fmla="*/ 63 h 67"/>
                    <a:gd name="T2" fmla="*/ 77 w 84"/>
                    <a:gd name="T3" fmla="*/ 22 h 67"/>
                    <a:gd name="T4" fmla="*/ 79 w 84"/>
                    <a:gd name="T5" fmla="*/ 5 h 67"/>
                    <a:gd name="T6" fmla="*/ 69 w 84"/>
                    <a:gd name="T7" fmla="*/ 0 h 67"/>
                    <a:gd name="T8" fmla="*/ 62 w 84"/>
                    <a:gd name="T9" fmla="*/ 3 h 67"/>
                    <a:gd name="T10" fmla="*/ 7 w 84"/>
                    <a:gd name="T11" fmla="*/ 43 h 67"/>
                    <a:gd name="T12" fmla="*/ 5 w 84"/>
                    <a:gd name="T13" fmla="*/ 60 h 67"/>
                    <a:gd name="T14" fmla="*/ 22 w 84"/>
                    <a:gd name="T15" fmla="*/ 63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" h="67">
                      <a:moveTo>
                        <a:pt x="22" y="63"/>
                      </a:moveTo>
                      <a:cubicBezTo>
                        <a:pt x="77" y="22"/>
                        <a:pt x="77" y="22"/>
                        <a:pt x="77" y="22"/>
                      </a:cubicBezTo>
                      <a:cubicBezTo>
                        <a:pt x="83" y="18"/>
                        <a:pt x="84" y="11"/>
                        <a:pt x="79" y="5"/>
                      </a:cubicBezTo>
                      <a:cubicBezTo>
                        <a:pt x="77" y="2"/>
                        <a:pt x="73" y="0"/>
                        <a:pt x="69" y="0"/>
                      </a:cubicBezTo>
                      <a:cubicBezTo>
                        <a:pt x="67" y="0"/>
                        <a:pt x="64" y="1"/>
                        <a:pt x="62" y="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1" y="47"/>
                        <a:pt x="0" y="55"/>
                        <a:pt x="5" y="60"/>
                      </a:cubicBezTo>
                      <a:cubicBezTo>
                        <a:pt x="9" y="66"/>
                        <a:pt x="17" y="67"/>
                        <a:pt x="22" y="6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280"/>
                <p:cNvSpPr/>
                <p:nvPr/>
              </p:nvSpPr>
              <p:spPr bwMode="auto">
                <a:xfrm>
                  <a:off x="-3839318" y="3363120"/>
                  <a:ext cx="244475" cy="233363"/>
                </a:xfrm>
                <a:custGeom>
                  <a:avLst/>
                  <a:gdLst>
                    <a:gd name="T0" fmla="*/ 63 w 77"/>
                    <a:gd name="T1" fmla="*/ 0 h 73"/>
                    <a:gd name="T2" fmla="*/ 54 w 77"/>
                    <a:gd name="T3" fmla="*/ 3 h 73"/>
                    <a:gd name="T4" fmla="*/ 5 w 77"/>
                    <a:gd name="T5" fmla="*/ 51 h 73"/>
                    <a:gd name="T6" fmla="*/ 5 w 77"/>
                    <a:gd name="T7" fmla="*/ 68 h 73"/>
                    <a:gd name="T8" fmla="*/ 23 w 77"/>
                    <a:gd name="T9" fmla="*/ 68 h 73"/>
                    <a:gd name="T10" fmla="*/ 72 w 77"/>
                    <a:gd name="T11" fmla="*/ 21 h 73"/>
                    <a:gd name="T12" fmla="*/ 72 w 77"/>
                    <a:gd name="T13" fmla="*/ 3 h 73"/>
                    <a:gd name="T14" fmla="*/ 63 w 77"/>
                    <a:gd name="T15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63" y="0"/>
                      </a:moveTo>
                      <a:cubicBezTo>
                        <a:pt x="60" y="0"/>
                        <a:pt x="56" y="1"/>
                        <a:pt x="54" y="3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0" y="55"/>
                        <a:pt x="0" y="63"/>
                        <a:pt x="5" y="68"/>
                      </a:cubicBezTo>
                      <a:cubicBezTo>
                        <a:pt x="10" y="73"/>
                        <a:pt x="18" y="73"/>
                        <a:pt x="23" y="68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7" y="16"/>
                        <a:pt x="77" y="8"/>
                        <a:pt x="72" y="3"/>
                      </a:cubicBezTo>
                      <a:cubicBezTo>
                        <a:pt x="69" y="1"/>
                        <a:pt x="66" y="0"/>
                        <a:pt x="63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281"/>
                <p:cNvSpPr/>
                <p:nvPr/>
              </p:nvSpPr>
              <p:spPr bwMode="auto">
                <a:xfrm>
                  <a:off x="-2728067" y="3363120"/>
                  <a:ext cx="244475" cy="233365"/>
                </a:xfrm>
                <a:custGeom>
                  <a:avLst/>
                  <a:gdLst>
                    <a:gd name="T0" fmla="*/ 23 w 77"/>
                    <a:gd name="T1" fmla="*/ 3 h 73"/>
                    <a:gd name="T2" fmla="*/ 14 w 77"/>
                    <a:gd name="T3" fmla="*/ 0 h 73"/>
                    <a:gd name="T4" fmla="*/ 5 w 77"/>
                    <a:gd name="T5" fmla="*/ 3 h 73"/>
                    <a:gd name="T6" fmla="*/ 5 w 77"/>
                    <a:gd name="T7" fmla="*/ 21 h 73"/>
                    <a:gd name="T8" fmla="*/ 54 w 77"/>
                    <a:gd name="T9" fmla="*/ 68 h 73"/>
                    <a:gd name="T10" fmla="*/ 72 w 77"/>
                    <a:gd name="T11" fmla="*/ 68 h 73"/>
                    <a:gd name="T12" fmla="*/ 72 w 77"/>
                    <a:gd name="T13" fmla="*/ 51 h 73"/>
                    <a:gd name="T14" fmla="*/ 23 w 77"/>
                    <a:gd name="T15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" h="73">
                      <a:moveTo>
                        <a:pt x="23" y="3"/>
                      </a:moveTo>
                      <a:cubicBezTo>
                        <a:pt x="21" y="1"/>
                        <a:pt x="17" y="0"/>
                        <a:pt x="14" y="0"/>
                      </a:cubicBezTo>
                      <a:cubicBezTo>
                        <a:pt x="11" y="0"/>
                        <a:pt x="8" y="1"/>
                        <a:pt x="5" y="3"/>
                      </a:cubicBezTo>
                      <a:cubicBezTo>
                        <a:pt x="0" y="8"/>
                        <a:pt x="0" y="16"/>
                        <a:pt x="5" y="21"/>
                      </a:cubicBezTo>
                      <a:cubicBezTo>
                        <a:pt x="54" y="68"/>
                        <a:pt x="54" y="68"/>
                        <a:pt x="54" y="68"/>
                      </a:cubicBezTo>
                      <a:cubicBezTo>
                        <a:pt x="59" y="73"/>
                        <a:pt x="67" y="73"/>
                        <a:pt x="72" y="68"/>
                      </a:cubicBezTo>
                      <a:cubicBezTo>
                        <a:pt x="77" y="63"/>
                        <a:pt x="77" y="55"/>
                        <a:pt x="72" y="51"/>
                      </a:cubicBez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7030A0"/>
                  </a:solidFill>
                  <a:round/>
                </a:ln>
                <a:ex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8" name="直接连接符 7"/>
              <p:cNvCxnSpPr>
                <a:stCxn id="9" idx="4"/>
              </p:cNvCxnSpPr>
              <p:nvPr/>
            </p:nvCxnSpPr>
            <p:spPr>
              <a:xfrm rot="5400000" flipH="1">
                <a:off x="1845421" y="2303359"/>
                <a:ext cx="910314" cy="10944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직사각형 17"/>
          <p:cNvSpPr/>
          <p:nvPr/>
        </p:nvSpPr>
        <p:spPr>
          <a:xfrm>
            <a:off x="236817" y="1002775"/>
            <a:ext cx="8655663" cy="3944445"/>
          </a:xfrm>
          <a:prstGeom prst="rect">
            <a:avLst/>
          </a:prstGeom>
          <a:noFill/>
          <a:ln>
            <a:solidFill>
              <a:srgbClr val="E54B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67744" y="1605235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+mj-ea"/>
                <a:ea typeface="+mj-ea"/>
              </a:rPr>
              <a:t>매장 상황에 따른 요구사항</a:t>
            </a:r>
            <a:endParaRPr lang="en-US" altLang="ko-KR" sz="2400" b="1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1" name="Rectangle 62"/>
          <p:cNvSpPr>
            <a:spLocks noChangeArrowheads="1"/>
          </p:cNvSpPr>
          <p:nvPr/>
        </p:nvSpPr>
        <p:spPr bwMode="auto">
          <a:xfrm>
            <a:off x="683568" y="3022476"/>
            <a:ext cx="1459829" cy="1636712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63"/>
          <p:cNvSpPr/>
          <p:nvPr/>
        </p:nvSpPr>
        <p:spPr bwMode="auto">
          <a:xfrm>
            <a:off x="683568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Rectangle 64"/>
          <p:cNvSpPr>
            <a:spLocks noChangeArrowheads="1"/>
          </p:cNvSpPr>
          <p:nvPr/>
        </p:nvSpPr>
        <p:spPr bwMode="auto">
          <a:xfrm>
            <a:off x="2267744" y="3022476"/>
            <a:ext cx="1459829" cy="1636712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65"/>
          <p:cNvSpPr/>
          <p:nvPr/>
        </p:nvSpPr>
        <p:spPr bwMode="auto">
          <a:xfrm>
            <a:off x="2267744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66"/>
          <p:cNvSpPr>
            <a:spLocks noChangeArrowheads="1"/>
          </p:cNvSpPr>
          <p:nvPr/>
        </p:nvSpPr>
        <p:spPr bwMode="auto">
          <a:xfrm>
            <a:off x="3851920" y="3022476"/>
            <a:ext cx="1459829" cy="1636712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67"/>
          <p:cNvSpPr/>
          <p:nvPr/>
        </p:nvSpPr>
        <p:spPr bwMode="auto">
          <a:xfrm>
            <a:off x="3851920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68"/>
          <p:cNvSpPr>
            <a:spLocks noChangeArrowheads="1"/>
          </p:cNvSpPr>
          <p:nvPr/>
        </p:nvSpPr>
        <p:spPr bwMode="auto">
          <a:xfrm>
            <a:off x="5489403" y="3022476"/>
            <a:ext cx="1459829" cy="1636712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69"/>
          <p:cNvSpPr/>
          <p:nvPr/>
        </p:nvSpPr>
        <p:spPr bwMode="auto">
          <a:xfrm>
            <a:off x="5489403" y="2465263"/>
            <a:ext cx="1459829" cy="37425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70"/>
          <p:cNvSpPr>
            <a:spLocks noChangeArrowheads="1"/>
          </p:cNvSpPr>
          <p:nvPr/>
        </p:nvSpPr>
        <p:spPr bwMode="auto">
          <a:xfrm>
            <a:off x="670245" y="2533064"/>
            <a:ext cx="13814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고객정보관리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Rectangle 74"/>
          <p:cNvSpPr>
            <a:spLocks noChangeArrowheads="1"/>
          </p:cNvSpPr>
          <p:nvPr/>
        </p:nvSpPr>
        <p:spPr bwMode="auto">
          <a:xfrm>
            <a:off x="827584" y="3291036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7144619" y="3022476"/>
            <a:ext cx="1459829" cy="16367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69"/>
          <p:cNvSpPr/>
          <p:nvPr/>
        </p:nvSpPr>
        <p:spPr bwMode="auto">
          <a:xfrm>
            <a:off x="7144619" y="2465263"/>
            <a:ext cx="1459829" cy="354013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81"/>
          <p:cNvSpPr>
            <a:spLocks noEditPoints="1"/>
          </p:cNvSpPr>
          <p:nvPr/>
        </p:nvSpPr>
        <p:spPr bwMode="auto">
          <a:xfrm flipH="1">
            <a:off x="7844705" y="4074988"/>
            <a:ext cx="234566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57" name="Rectangle 70"/>
          <p:cNvSpPr>
            <a:spLocks noChangeArrowheads="1"/>
          </p:cNvSpPr>
          <p:nvPr/>
        </p:nvSpPr>
        <p:spPr bwMode="auto">
          <a:xfrm>
            <a:off x="2234752" y="2509981"/>
            <a:ext cx="1473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거래처정보관리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8" name="Rectangle 70"/>
          <p:cNvSpPr>
            <a:spLocks noChangeArrowheads="1"/>
          </p:cNvSpPr>
          <p:nvPr/>
        </p:nvSpPr>
        <p:spPr bwMode="auto">
          <a:xfrm>
            <a:off x="3799259" y="2533064"/>
            <a:ext cx="1473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원단정보관리</a:t>
            </a:r>
            <a:r>
              <a:rPr lang="ko-KR" altLang="en-US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Rectangle 74"/>
          <p:cNvSpPr>
            <a:spLocks noChangeArrowheads="1"/>
          </p:cNvSpPr>
          <p:nvPr/>
        </p:nvSpPr>
        <p:spPr bwMode="auto">
          <a:xfrm>
            <a:off x="2392090" y="3291941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buAutoNum type="arabicParenR" startAt="3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거래처정보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Rectangle 74"/>
          <p:cNvSpPr>
            <a:spLocks noChangeArrowheads="1"/>
          </p:cNvSpPr>
          <p:nvPr/>
        </p:nvSpPr>
        <p:spPr bwMode="auto">
          <a:xfrm>
            <a:off x="3990236" y="3290785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원단정보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Rectangle 70"/>
          <p:cNvSpPr>
            <a:spLocks noChangeArrowheads="1"/>
          </p:cNvSpPr>
          <p:nvPr/>
        </p:nvSpPr>
        <p:spPr bwMode="auto">
          <a:xfrm>
            <a:off x="5423325" y="2539518"/>
            <a:ext cx="1584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거래등록 및 관리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Rectangle 70"/>
          <p:cNvSpPr>
            <a:spLocks noChangeArrowheads="1"/>
          </p:cNvSpPr>
          <p:nvPr/>
        </p:nvSpPr>
        <p:spPr bwMode="auto">
          <a:xfrm>
            <a:off x="7073579" y="2533063"/>
            <a:ext cx="15841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en-US" altLang="ko-KR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주문등록 및 관리</a:t>
            </a:r>
            <a:r>
              <a:rPr lang="en-US" altLang="zh-CN" sz="11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zh-CN" sz="11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Rectangle 74"/>
          <p:cNvSpPr>
            <a:spLocks noChangeArrowheads="1"/>
          </p:cNvSpPr>
          <p:nvPr/>
        </p:nvSpPr>
        <p:spPr bwMode="auto">
          <a:xfrm>
            <a:off x="5709442" y="3289135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 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거래내역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5" name="Rectangle 74"/>
          <p:cNvSpPr>
            <a:spLocks noChangeArrowheads="1"/>
          </p:cNvSpPr>
          <p:nvPr/>
        </p:nvSpPr>
        <p:spPr bwMode="auto">
          <a:xfrm>
            <a:off x="7278800" y="3302223"/>
            <a:ext cx="121113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주문등록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수정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28600" indent="-228600">
              <a:buAutoNum type="arabicParenR" startAt="3"/>
            </a:pP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삭제</a:t>
            </a:r>
            <a:endParaRPr lang="en-US" altLang="ko-KR" sz="10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4)  </a:t>
            </a:r>
            <a:r>
              <a:rPr lang="ko-KR" altLang="en-US" sz="1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주문내역 검색 </a:t>
            </a:r>
            <a:endParaRPr lang="zh-CN" altLang="en-US" sz="1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4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3" grpId="0"/>
      <p:bldP spid="51" grpId="0" animBg="1"/>
      <p:bldP spid="52" grpId="0" animBg="1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50060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微软雅黑" pitchFamily="34" charset="-122"/>
              </a:rPr>
              <a:t>개발일정</a:t>
            </a:r>
            <a:endParaRPr lang="zh-CN" altLang="en-US" sz="1600" b="1" dirty="0">
              <a:solidFill>
                <a:schemeClr val="accent2">
                  <a:lumMod val="60000"/>
                  <a:lumOff val="40000"/>
                </a:schemeClr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83968" y="2097273"/>
            <a:ext cx="3311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개발기간</a:t>
            </a:r>
            <a:endParaRPr lang="en-US" altLang="ko-KR" sz="2000" b="1" dirty="0" smtClean="0">
              <a:solidFill>
                <a:schemeClr val="tx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2000" b="1" dirty="0" smtClean="0">
                <a:solidFill>
                  <a:schemeClr val="tx2"/>
                </a:solidFill>
              </a:rPr>
              <a:t>요일에 </a:t>
            </a:r>
            <a:r>
              <a:rPr lang="ko-KR" altLang="en-US" sz="2000" b="1" dirty="0">
                <a:solidFill>
                  <a:schemeClr val="tx2"/>
                </a:solidFill>
              </a:rPr>
              <a:t>따른 구체적 일정 </a:t>
            </a:r>
            <a:endParaRPr lang="zh-CN" altLang="en-US" sz="2000" b="1" dirty="0">
              <a:solidFill>
                <a:schemeClr val="tx2"/>
              </a:solidFill>
            </a:endParaRP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 smtClean="0">
                <a:ln>
                  <a:solidFill>
                    <a:srgbClr val="C09CC2"/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C09CC2"/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31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  <a:solidFill>
            <a:srgbClr val="E54B81"/>
          </a:solidFill>
        </p:grpSpPr>
        <p:grpSp>
          <p:nvGrpSpPr>
            <p:cNvPr id="32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  <a:grpFill/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0000"/>
                </a:solidFill>
                <a:round/>
              </a:ln>
              <a:ex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grpFill/>
            <a:ln w="12700"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1601</Words>
  <Application>Microsoft Office PowerPoint</Application>
  <PresentationFormat>사용자 지정</PresentationFormat>
  <Paragraphs>472</Paragraphs>
  <Slides>43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创意灯泡</dc:title>
  <dc:creator>第一PPT</dc:creator>
  <cp:keywords>www.1ppt.com</cp:keywords>
  <dc:description>www.1ppt.com</dc:description>
  <cp:lastModifiedBy>alfo8-12</cp:lastModifiedBy>
  <cp:revision>182</cp:revision>
  <dcterms:created xsi:type="dcterms:W3CDTF">2015-05-20T08:18:00Z</dcterms:created>
  <dcterms:modified xsi:type="dcterms:W3CDTF">2019-06-04T08:50:47Z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